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8"/>
  </p:notesMasterIdLst>
  <p:sldIdLst>
    <p:sldId id="257" r:id="rId5"/>
    <p:sldId id="258" r:id="rId6"/>
    <p:sldId id="267" r:id="rId7"/>
    <p:sldId id="265" r:id="rId8"/>
    <p:sldId id="274" r:id="rId9"/>
    <p:sldId id="281" r:id="rId10"/>
    <p:sldId id="278" r:id="rId11"/>
    <p:sldId id="279" r:id="rId12"/>
    <p:sldId id="283" r:id="rId13"/>
    <p:sldId id="260" r:id="rId14"/>
    <p:sldId id="282" r:id="rId15"/>
    <p:sldId id="268" r:id="rId16"/>
    <p:sldId id="28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3" d="100"/>
          <a:sy n="63" d="100"/>
        </p:scale>
        <p:origin x="138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34E496-D8B6-4EF8-AF56-63528062637E}" type="datetimeFigureOut">
              <a:rPr lang="en-GB" smtClean="0"/>
              <a:t>07/09/2022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6BB338-D9C4-44DA-BF4F-F5E44D3C0B19}" type="slidenum">
              <a:rPr lang="en-GB" smtClean="0"/>
              <a:t>‹#›</a:t>
            </a:fld>
            <a:endParaRPr lang="en-GB"/>
          </a:p>
        </p:txBody>
      </p:sp>
    </p:spTree>
    <p:extLst>
      <p:ext uri="{BB962C8B-B14F-4D97-AF65-F5344CB8AC3E}">
        <p14:creationId xmlns:p14="http://schemas.microsoft.com/office/powerpoint/2010/main" val="2847550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D5EE3B96-2763-442C-9993-73AD0BC1A16F}" type="slidenum">
              <a:rPr lang="en-GB" altLang="en-US" smtClean="0">
                <a:latin typeface="Comic Sans MS" pitchFamily="66" charset="0"/>
              </a:rPr>
              <a:pPr eaLnBrk="1" hangingPunct="1">
                <a:spcBef>
                  <a:spcPct val="0"/>
                </a:spcBef>
              </a:pPr>
              <a:t>1</a:t>
            </a:fld>
            <a:endParaRPr lang="en-GB" altLang="en-US">
              <a:latin typeface="Comic Sans MS" pitchFamily="66" charset="0"/>
            </a:endParaRPr>
          </a:p>
        </p:txBody>
      </p:sp>
    </p:spTree>
    <p:extLst>
      <p:ext uri="{BB962C8B-B14F-4D97-AF65-F5344CB8AC3E}">
        <p14:creationId xmlns:p14="http://schemas.microsoft.com/office/powerpoint/2010/main" val="2593731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28A16444-E25A-4C96-986E-485F61E52D95}" type="slidenum">
              <a:rPr lang="en-GB" altLang="en-US" smtClean="0">
                <a:latin typeface="Comic Sans MS" pitchFamily="66" charset="0"/>
              </a:rPr>
              <a:pPr eaLnBrk="1" hangingPunct="1">
                <a:spcBef>
                  <a:spcPct val="0"/>
                </a:spcBef>
              </a:pPr>
              <a:t>2</a:t>
            </a:fld>
            <a:endParaRPr lang="en-GB" altLang="en-US">
              <a:latin typeface="Comic Sans MS" pitchFamily="66" charset="0"/>
            </a:endParaRPr>
          </a:p>
        </p:txBody>
      </p:sp>
    </p:spTree>
    <p:extLst>
      <p:ext uri="{BB962C8B-B14F-4D97-AF65-F5344CB8AC3E}">
        <p14:creationId xmlns:p14="http://schemas.microsoft.com/office/powerpoint/2010/main" val="1458371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6572F717-5CBF-42DB-81B5-D6D2A476E53C}" type="slidenum">
              <a:rPr lang="en-GB" altLang="en-US" smtClean="0">
                <a:latin typeface="Comic Sans MS" pitchFamily="66" charset="0"/>
              </a:rPr>
              <a:pPr eaLnBrk="1" hangingPunct="1">
                <a:spcBef>
                  <a:spcPct val="0"/>
                </a:spcBef>
              </a:pPr>
              <a:t>3</a:t>
            </a:fld>
            <a:endParaRPr lang="en-GB" altLang="en-US">
              <a:latin typeface="Comic Sans MS" pitchFamily="66" charset="0"/>
            </a:endParaRPr>
          </a:p>
        </p:txBody>
      </p:sp>
    </p:spTree>
    <p:extLst>
      <p:ext uri="{BB962C8B-B14F-4D97-AF65-F5344CB8AC3E}">
        <p14:creationId xmlns:p14="http://schemas.microsoft.com/office/powerpoint/2010/main" val="11143039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59EE8D46-CC69-4ECD-A48F-4B8100AEE85E}" type="slidenum">
              <a:rPr lang="en-GB" altLang="en-US" smtClean="0">
                <a:latin typeface="Comic Sans MS" pitchFamily="66" charset="0"/>
              </a:rPr>
              <a:pPr eaLnBrk="1" hangingPunct="1">
                <a:spcBef>
                  <a:spcPct val="0"/>
                </a:spcBef>
              </a:pPr>
              <a:t>4</a:t>
            </a:fld>
            <a:endParaRPr lang="en-GB" altLang="en-US">
              <a:latin typeface="Comic Sans MS" pitchFamily="66" charset="0"/>
            </a:endParaRPr>
          </a:p>
        </p:txBody>
      </p:sp>
    </p:spTree>
    <p:extLst>
      <p:ext uri="{BB962C8B-B14F-4D97-AF65-F5344CB8AC3E}">
        <p14:creationId xmlns:p14="http://schemas.microsoft.com/office/powerpoint/2010/main" val="146137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21FB5431-3FC0-4D4E-8CAB-F0910AA23E7A}" type="slidenum">
              <a:rPr lang="en-GB" altLang="en-US" smtClean="0">
                <a:latin typeface="Comic Sans MS" pitchFamily="66" charset="0"/>
              </a:rPr>
              <a:pPr eaLnBrk="1" hangingPunct="1">
                <a:spcBef>
                  <a:spcPct val="0"/>
                </a:spcBef>
              </a:pPr>
              <a:t>10</a:t>
            </a:fld>
            <a:endParaRPr lang="en-GB" altLang="en-US">
              <a:latin typeface="Comic Sans MS" pitchFamily="66" charset="0"/>
            </a:endParaRPr>
          </a:p>
        </p:txBody>
      </p:sp>
    </p:spTree>
    <p:extLst>
      <p:ext uri="{BB962C8B-B14F-4D97-AF65-F5344CB8AC3E}">
        <p14:creationId xmlns:p14="http://schemas.microsoft.com/office/powerpoint/2010/main" val="2075283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itchFamily="34" charset="0"/>
                <a:ea typeface="MS PGothic" pitchFamily="34" charset="-128"/>
              </a:defRPr>
            </a:lvl1pPr>
            <a:lvl2pPr marL="742950" indent="-285750" eaLnBrk="0" hangingPunct="0">
              <a:spcBef>
                <a:spcPct val="30000"/>
              </a:spcBef>
              <a:defRPr sz="1200">
                <a:solidFill>
                  <a:schemeClr val="tx1"/>
                </a:solidFill>
                <a:latin typeface="Calibri" pitchFamily="34" charset="0"/>
                <a:ea typeface="MS PGothic" pitchFamily="34" charset="-128"/>
              </a:defRPr>
            </a:lvl2pPr>
            <a:lvl3pPr marL="1143000" indent="-228600" eaLnBrk="0" hangingPunct="0">
              <a:spcBef>
                <a:spcPct val="30000"/>
              </a:spcBef>
              <a:defRPr sz="1200">
                <a:solidFill>
                  <a:schemeClr val="tx1"/>
                </a:solidFill>
                <a:latin typeface="Calibri" pitchFamily="34" charset="0"/>
                <a:ea typeface="MS PGothic" pitchFamily="34" charset="-128"/>
              </a:defRPr>
            </a:lvl3pPr>
            <a:lvl4pPr marL="1600200" indent="-228600" eaLnBrk="0" hangingPunct="0">
              <a:spcBef>
                <a:spcPct val="30000"/>
              </a:spcBef>
              <a:defRPr sz="1200">
                <a:solidFill>
                  <a:schemeClr val="tx1"/>
                </a:solidFill>
                <a:latin typeface="Calibri" pitchFamily="34" charset="0"/>
                <a:ea typeface="MS PGothic" pitchFamily="34" charset="-128"/>
              </a:defRPr>
            </a:lvl4pPr>
            <a:lvl5pPr marL="2057400" indent="-228600" eaLnBrk="0" hangingPunct="0">
              <a:spcBef>
                <a:spcPct val="30000"/>
              </a:spcBef>
              <a:defRPr sz="1200">
                <a:solidFill>
                  <a:schemeClr val="tx1"/>
                </a:solidFill>
                <a:latin typeface="Calibri" pitchFamily="34" charset="0"/>
                <a:ea typeface="MS PGothic"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MS PGothic"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MS PGothic"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MS PGothic"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MS PGothic" pitchFamily="34" charset="-128"/>
              </a:defRPr>
            </a:lvl9pPr>
          </a:lstStyle>
          <a:p>
            <a:pPr eaLnBrk="1" hangingPunct="1">
              <a:spcBef>
                <a:spcPct val="0"/>
              </a:spcBef>
            </a:pPr>
            <a:fld id="{E624D154-AB83-4103-A8A6-5355CCC13602}" type="slidenum">
              <a:rPr lang="en-GB" altLang="en-US" smtClean="0">
                <a:latin typeface="Comic Sans MS" pitchFamily="66" charset="0"/>
              </a:rPr>
              <a:pPr eaLnBrk="1" hangingPunct="1">
                <a:spcBef>
                  <a:spcPct val="0"/>
                </a:spcBef>
              </a:pPr>
              <a:t>12</a:t>
            </a:fld>
            <a:endParaRPr lang="en-GB" altLang="en-US">
              <a:latin typeface="Comic Sans MS" pitchFamily="66" charset="0"/>
            </a:endParaRPr>
          </a:p>
        </p:txBody>
      </p:sp>
    </p:spTree>
    <p:extLst>
      <p:ext uri="{BB962C8B-B14F-4D97-AF65-F5344CB8AC3E}">
        <p14:creationId xmlns:p14="http://schemas.microsoft.com/office/powerpoint/2010/main" val="25739240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26160BD-F832-47D1-9F13-25B075F615AF}"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92758-390B-4607-9ADF-F614363964DE}"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6160BD-F832-47D1-9F13-25B075F615AF}"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92758-390B-4607-9ADF-F614363964DE}"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26160BD-F832-47D1-9F13-25B075F615AF}"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92758-390B-4607-9ADF-F614363964DE}" type="slidenum">
              <a:rPr lang="en-GB" smtClean="0"/>
              <a:t>‹#›</a:t>
            </a:fld>
            <a:endParaRPr lang="en-GB"/>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26160BD-F832-47D1-9F13-25B075F615AF}"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92758-390B-4607-9ADF-F614363964DE}" type="slidenum">
              <a:rPr lang="en-GB" smtClean="0"/>
              <a:t>‹#›</a:t>
            </a:fld>
            <a:endParaRPr lang="en-GB"/>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6160BD-F832-47D1-9F13-25B075F615AF}" type="datetimeFigureOut">
              <a:rPr lang="en-GB" smtClean="0"/>
              <a:t>07/09/2022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6292758-390B-4607-9ADF-F614363964DE}"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B26160BD-F832-47D1-9F13-25B075F615AF}" type="datetimeFigureOut">
              <a:rPr lang="en-GB" smtClean="0"/>
              <a:t>07/09/2022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92758-390B-4607-9ADF-F614363964DE}" type="slidenum">
              <a:rPr lang="en-GB" smtClean="0"/>
              <a:t>‹#›</a:t>
            </a:fld>
            <a:endParaRPr lang="en-GB"/>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26160BD-F832-47D1-9F13-25B075F615AF}" type="datetimeFigureOut">
              <a:rPr lang="en-GB" smtClean="0"/>
              <a:t>07/09/2022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6292758-390B-4607-9ADF-F614363964DE}"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26160BD-F832-47D1-9F13-25B075F615AF}" type="datetimeFigureOut">
              <a:rPr lang="en-GB" smtClean="0"/>
              <a:t>07/09/2022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6292758-390B-4607-9ADF-F614363964DE}"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26160BD-F832-47D1-9F13-25B075F615AF}" type="datetimeFigureOut">
              <a:rPr lang="en-GB" smtClean="0"/>
              <a:t>07/09/2022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6292758-390B-4607-9ADF-F614363964DE}"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26160BD-F832-47D1-9F13-25B075F615AF}" type="datetimeFigureOut">
              <a:rPr lang="en-GB" smtClean="0"/>
              <a:t>07/09/2022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92758-390B-4607-9ADF-F614363964DE}" type="slidenum">
              <a:rPr lang="en-GB" smtClean="0"/>
              <a:t>‹#›</a:t>
            </a:fld>
            <a:endParaRPr lang="en-GB"/>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26160BD-F832-47D1-9F13-25B075F615AF}" type="datetimeFigureOut">
              <a:rPr lang="en-GB" smtClean="0"/>
              <a:t>07/09/2022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6292758-390B-4607-9ADF-F614363964DE}" type="slidenum">
              <a:rPr lang="en-GB" smtClean="0"/>
              <a:t>‹#›</a:t>
            </a:fld>
            <a:endParaRPr lang="en-GB"/>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26160BD-F832-47D1-9F13-25B075F615AF}" type="datetimeFigureOut">
              <a:rPr lang="en-GB" smtClean="0"/>
              <a:t>07/09/2022</a:t>
            </a:fld>
            <a:endParaRPr lang="en-GB"/>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GB"/>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96292758-390B-4607-9ADF-F614363964DE}" type="slidenum">
              <a:rPr lang="en-GB" smtClean="0"/>
              <a:t>‹#›</a:t>
            </a:fld>
            <a:endParaRPr lang="en-GB"/>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6672"/>
            <a:ext cx="7772400" cy="5213176"/>
          </a:xfrm>
        </p:spPr>
        <p:txBody>
          <a:bodyPr>
            <a:normAutofit/>
          </a:bodyPr>
          <a:lstStyle/>
          <a:p>
            <a:r>
              <a:rPr lang="en-GB" dirty="0"/>
              <a:t>Welcome to Year 4!</a:t>
            </a:r>
            <a:br>
              <a:rPr lang="en-GB" dirty="0"/>
            </a:br>
            <a:br>
              <a:rPr lang="en-GB" dirty="0"/>
            </a:br>
            <a:r>
              <a:rPr lang="en-GB" sz="3000" dirty="0"/>
              <a:t>Nightingales: Mrs Thorpe and Mrs </a:t>
            </a:r>
            <a:r>
              <a:rPr lang="en-GB" sz="3000" dirty="0" err="1"/>
              <a:t>Chivers</a:t>
            </a:r>
            <a:br>
              <a:rPr lang="en-GB" sz="3000" dirty="0"/>
            </a:br>
            <a:r>
              <a:rPr lang="en-GB" sz="3000" dirty="0"/>
              <a:t>TAs: Mrs King, Mrs Wheeler</a:t>
            </a:r>
            <a:br>
              <a:rPr lang="en-GB" sz="3000" dirty="0"/>
            </a:br>
            <a:br>
              <a:rPr lang="en-GB" sz="3000" dirty="0"/>
            </a:br>
            <a:r>
              <a:rPr lang="en-GB" sz="3000" dirty="0"/>
              <a:t>Swifts: Miss Lang </a:t>
            </a:r>
            <a:br>
              <a:rPr lang="en-GB" sz="3000" dirty="0"/>
            </a:br>
            <a:r>
              <a:rPr lang="en-GB" sz="3000" dirty="0"/>
              <a:t>TAs: Mrs </a:t>
            </a:r>
            <a:r>
              <a:rPr lang="en-GB" sz="3000" dirty="0" err="1"/>
              <a:t>Pruden</a:t>
            </a:r>
            <a:r>
              <a:rPr lang="en-GB" sz="3000" dirty="0"/>
              <a:t>, Mrs Lee, Ms </a:t>
            </a:r>
            <a:r>
              <a:rPr lang="en-GB" sz="3000" dirty="0" err="1"/>
              <a:t>Vyse</a:t>
            </a:r>
            <a:r>
              <a:rPr lang="en-GB" sz="3000" dirty="0"/>
              <a:t>, Mrs </a:t>
            </a:r>
            <a:r>
              <a:rPr lang="en-GB" sz="3000" dirty="0" err="1"/>
              <a:t>Papala</a:t>
            </a:r>
            <a:br>
              <a:rPr lang="en-GB" sz="3000" dirty="0"/>
            </a:br>
            <a:br>
              <a:rPr lang="en-GB" sz="3000" dirty="0"/>
            </a:br>
            <a:r>
              <a:rPr lang="en-GB" sz="3000" dirty="0"/>
              <a:t>PPA cover: Mr Mitchell (Premier Sports) and Mrs Khan </a:t>
            </a:r>
            <a:endParaRPr lang="en-GB" dirty="0"/>
          </a:p>
        </p:txBody>
      </p:sp>
    </p:spTree>
    <p:extLst>
      <p:ext uri="{BB962C8B-B14F-4D97-AF65-F5344CB8AC3E}">
        <p14:creationId xmlns:p14="http://schemas.microsoft.com/office/powerpoint/2010/main" val="6377083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525611" y="377453"/>
            <a:ext cx="2976265" cy="806450"/>
          </a:xfrm>
        </p:spPr>
        <p:txBody>
          <a:bodyPr>
            <a:normAutofit/>
          </a:bodyPr>
          <a:lstStyle/>
          <a:p>
            <a:pPr eaLnBrk="1" hangingPunct="1"/>
            <a:r>
              <a:rPr lang="en-US" altLang="en-US" sz="3200" dirty="0">
                <a:solidFill>
                  <a:schemeClr val="bg1"/>
                </a:solidFill>
                <a:latin typeface="+mn-lt"/>
                <a:cs typeface="Calibri"/>
              </a:rPr>
              <a:t>Topic</a:t>
            </a:r>
          </a:p>
        </p:txBody>
      </p:sp>
      <p:sp>
        <p:nvSpPr>
          <p:cNvPr id="5" name="Cloud Callout 4"/>
          <p:cNvSpPr/>
          <p:nvPr/>
        </p:nvSpPr>
        <p:spPr>
          <a:xfrm>
            <a:off x="5076056" y="858386"/>
            <a:ext cx="3168352" cy="1856234"/>
          </a:xfrm>
          <a:prstGeom prst="cloudCallout">
            <a:avLst>
              <a:gd name="adj1" fmla="val -55957"/>
              <a:gd name="adj2" fmla="val 39338"/>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ln>
                <a:solidFill>
                  <a:srgbClr val="663366"/>
                </a:solidFill>
              </a:ln>
              <a:solidFill>
                <a:srgbClr val="FF0000"/>
              </a:solidFill>
              <a:latin typeface="Calibri" pitchFamily="34" charset="0"/>
            </a:endParaRPr>
          </a:p>
        </p:txBody>
      </p:sp>
      <p:sp>
        <p:nvSpPr>
          <p:cNvPr id="6" name="Cloud Callout 5"/>
          <p:cNvSpPr/>
          <p:nvPr/>
        </p:nvSpPr>
        <p:spPr>
          <a:xfrm>
            <a:off x="467544" y="4474270"/>
            <a:ext cx="3600400" cy="1597918"/>
          </a:xfrm>
          <a:prstGeom prst="cloudCallout">
            <a:avLst>
              <a:gd name="adj1" fmla="val 44635"/>
              <a:gd name="adj2" fmla="val 35227"/>
            </a:avLst>
          </a:prstGeom>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dirty="0">
                <a:latin typeface="+mn-lt"/>
              </a:rPr>
              <a:t>Ancient Egyptians </a:t>
            </a:r>
          </a:p>
        </p:txBody>
      </p:sp>
      <p:sp>
        <p:nvSpPr>
          <p:cNvPr id="7" name="Cloud Callout 6"/>
          <p:cNvSpPr/>
          <p:nvPr/>
        </p:nvSpPr>
        <p:spPr>
          <a:xfrm>
            <a:off x="723476" y="2714620"/>
            <a:ext cx="3312368" cy="1540892"/>
          </a:xfrm>
          <a:prstGeom prst="cloudCallout">
            <a:avLst>
              <a:gd name="adj1" fmla="val 56146"/>
              <a:gd name="adj2" fmla="val 35926"/>
            </a:avLst>
          </a:prstGeom>
          <a:solidFill>
            <a:schemeClr val="accent3"/>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dirty="0">
                <a:latin typeface="+mn-lt"/>
              </a:rPr>
              <a:t>Anglo Saxons</a:t>
            </a:r>
          </a:p>
        </p:txBody>
      </p:sp>
      <p:sp>
        <p:nvSpPr>
          <p:cNvPr id="8" name="Cloud Callout 7"/>
          <p:cNvSpPr/>
          <p:nvPr/>
        </p:nvSpPr>
        <p:spPr>
          <a:xfrm>
            <a:off x="5935340" y="2636912"/>
            <a:ext cx="3173164" cy="1767334"/>
          </a:xfrm>
          <a:prstGeom prst="cloudCallout">
            <a:avLst>
              <a:gd name="adj1" fmla="val -57164"/>
              <a:gd name="adj2" fmla="val 40122"/>
            </a:avLst>
          </a:prstGeom>
          <a:solidFill>
            <a:schemeClr val="accent3"/>
          </a:solidFill>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dirty="0">
                <a:solidFill>
                  <a:schemeClr val="tx1"/>
                </a:solidFill>
              </a:rPr>
              <a:t>SPRING</a:t>
            </a:r>
          </a:p>
          <a:p>
            <a:pPr algn="ctr">
              <a:defRPr/>
            </a:pPr>
            <a:r>
              <a:rPr lang="en-GB" dirty="0">
                <a:solidFill>
                  <a:schemeClr val="tx1"/>
                </a:solidFill>
              </a:rPr>
              <a:t>Growing living things and dangers to living things </a:t>
            </a:r>
          </a:p>
        </p:txBody>
      </p:sp>
      <p:sp>
        <p:nvSpPr>
          <p:cNvPr id="9" name="Cloud Callout 8"/>
          <p:cNvSpPr/>
          <p:nvPr/>
        </p:nvSpPr>
        <p:spPr>
          <a:xfrm>
            <a:off x="5159852" y="4531296"/>
            <a:ext cx="3024336" cy="1623318"/>
          </a:xfrm>
          <a:prstGeom prst="cloudCallout">
            <a:avLst>
              <a:gd name="adj1" fmla="val -57164"/>
              <a:gd name="adj2" fmla="val 40122"/>
            </a:avLst>
          </a:prstGeom>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GB" dirty="0">
                <a:solidFill>
                  <a:schemeClr val="tx1"/>
                </a:solidFill>
              </a:rPr>
              <a:t>SUMMER</a:t>
            </a:r>
          </a:p>
          <a:p>
            <a:pPr algn="ctr">
              <a:defRPr/>
            </a:pPr>
            <a:r>
              <a:rPr lang="en-GB" dirty="0">
                <a:solidFill>
                  <a:schemeClr val="tx1"/>
                </a:solidFill>
              </a:rPr>
              <a:t>Sound</a:t>
            </a:r>
          </a:p>
          <a:p>
            <a:pPr algn="ctr">
              <a:defRPr/>
            </a:pPr>
            <a:r>
              <a:rPr lang="en-GB" dirty="0">
                <a:solidFill>
                  <a:schemeClr val="tx1"/>
                </a:solidFill>
              </a:rPr>
              <a:t>Animals including Humans</a:t>
            </a:r>
          </a:p>
        </p:txBody>
      </p:sp>
      <p:sp>
        <p:nvSpPr>
          <p:cNvPr id="10" name="Cloud Callout 9"/>
          <p:cNvSpPr/>
          <p:nvPr/>
        </p:nvSpPr>
        <p:spPr>
          <a:xfrm>
            <a:off x="567197" y="1095450"/>
            <a:ext cx="3313112" cy="1541462"/>
          </a:xfrm>
          <a:prstGeom prst="cloudCallout">
            <a:avLst>
              <a:gd name="adj1" fmla="val 56146"/>
              <a:gd name="adj2" fmla="val 35926"/>
            </a:avLst>
          </a:prstGeom>
          <a:solidFill>
            <a:schemeClr val="accent5">
              <a:lumMod val="60000"/>
              <a:lumOff val="40000"/>
            </a:schemeClr>
          </a:solidFill>
        </p:spPr>
        <p:style>
          <a:lnRef idx="1">
            <a:schemeClr val="accent1"/>
          </a:lnRef>
          <a:fillRef idx="3">
            <a:schemeClr val="accent1"/>
          </a:fillRef>
          <a:effectRef idx="2">
            <a:schemeClr val="accent1"/>
          </a:effectRef>
          <a:fontRef idx="minor">
            <a:schemeClr val="lt1"/>
          </a:fontRef>
        </p:style>
        <p:txBody>
          <a:bodyPr anchor="ctr"/>
          <a:lstStyle>
            <a:lvl1pPr eaLnBrk="0" hangingPunct="0">
              <a:defRPr sz="2400">
                <a:solidFill>
                  <a:schemeClr val="tx1"/>
                </a:solidFill>
                <a:latin typeface="Arial" charset="0"/>
                <a:ea typeface="ＭＳ Ｐゴシック" charset="0"/>
                <a:cs typeface="ＭＳ Ｐゴシック" charset="0"/>
              </a:defRPr>
            </a:lvl1pPr>
            <a:lvl2pPr marL="37931725" indent="-37474525" eaLnBrk="0" hangingPunct="0">
              <a:defRPr sz="2400">
                <a:solidFill>
                  <a:schemeClr val="tx1"/>
                </a:solidFill>
                <a:latin typeface="Arial" charset="0"/>
                <a:ea typeface="ＭＳ Ｐゴシック" charset="0"/>
              </a:defRPr>
            </a:lvl2pPr>
            <a:lvl3pPr eaLnBrk="0" hangingPunct="0">
              <a:defRPr sz="2400">
                <a:solidFill>
                  <a:schemeClr val="tx1"/>
                </a:solidFill>
                <a:latin typeface="Arial" charset="0"/>
                <a:ea typeface="ＭＳ Ｐゴシック" charset="0"/>
              </a:defRPr>
            </a:lvl3pPr>
            <a:lvl4pPr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marL="457200" eaLnBrk="0" fontAlgn="base" hangingPunct="0">
              <a:spcBef>
                <a:spcPct val="0"/>
              </a:spcBef>
              <a:spcAft>
                <a:spcPct val="0"/>
              </a:spcAft>
              <a:defRPr sz="2400">
                <a:solidFill>
                  <a:schemeClr val="tx1"/>
                </a:solidFill>
                <a:latin typeface="Arial" charset="0"/>
                <a:ea typeface="ＭＳ Ｐゴシック" charset="0"/>
              </a:defRPr>
            </a:lvl6pPr>
            <a:lvl7pPr marL="914400" eaLnBrk="0" fontAlgn="base" hangingPunct="0">
              <a:spcBef>
                <a:spcPct val="0"/>
              </a:spcBef>
              <a:spcAft>
                <a:spcPct val="0"/>
              </a:spcAft>
              <a:defRPr sz="2400">
                <a:solidFill>
                  <a:schemeClr val="tx1"/>
                </a:solidFill>
                <a:latin typeface="Arial" charset="0"/>
                <a:ea typeface="ＭＳ Ｐゴシック" charset="0"/>
              </a:defRPr>
            </a:lvl7pPr>
            <a:lvl8pPr marL="1371600" eaLnBrk="0" fontAlgn="base" hangingPunct="0">
              <a:spcBef>
                <a:spcPct val="0"/>
              </a:spcBef>
              <a:spcAft>
                <a:spcPct val="0"/>
              </a:spcAft>
              <a:defRPr sz="2400">
                <a:solidFill>
                  <a:schemeClr val="tx1"/>
                </a:solidFill>
                <a:latin typeface="Arial" charset="0"/>
                <a:ea typeface="ＭＳ Ｐゴシック" charset="0"/>
              </a:defRPr>
            </a:lvl8pPr>
            <a:lvl9pPr marL="18288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GB" sz="1800" dirty="0">
                <a:latin typeface="+mn-lt"/>
              </a:rPr>
              <a:t>Ancient Maya </a:t>
            </a:r>
          </a:p>
        </p:txBody>
      </p:sp>
      <p:sp>
        <p:nvSpPr>
          <p:cNvPr id="2" name="Rectangle 1"/>
          <p:cNvSpPr/>
          <p:nvPr/>
        </p:nvSpPr>
        <p:spPr>
          <a:xfrm>
            <a:off x="5364088" y="384195"/>
            <a:ext cx="1548822" cy="584775"/>
          </a:xfrm>
          <a:prstGeom prst="rect">
            <a:avLst/>
          </a:prstGeom>
        </p:spPr>
        <p:txBody>
          <a:bodyPr wrap="none" anchor="t">
            <a:spAutoFit/>
          </a:bodyPr>
          <a:lstStyle/>
          <a:p>
            <a:r>
              <a:rPr lang="en-US" altLang="en-US" sz="3200" dirty="0">
                <a:solidFill>
                  <a:schemeClr val="bg1"/>
                </a:solidFill>
                <a:latin typeface="+mj-lt"/>
                <a:cs typeface="Calibri"/>
              </a:rPr>
              <a:t>Science</a:t>
            </a:r>
            <a:r>
              <a:rPr lang="en-US" altLang="en-US" dirty="0">
                <a:solidFill>
                  <a:schemeClr val="bg1"/>
                </a:solidFill>
                <a:latin typeface="+mj-lt"/>
                <a:cs typeface="Calibri"/>
              </a:rPr>
              <a:t> </a:t>
            </a:r>
            <a:endParaRPr lang="en-GB" dirty="0">
              <a:solidFill>
                <a:schemeClr val="bg1"/>
              </a:solidFill>
              <a:latin typeface="+mj-lt"/>
            </a:endParaRPr>
          </a:p>
        </p:txBody>
      </p:sp>
      <p:sp>
        <p:nvSpPr>
          <p:cNvPr id="3" name="TextBox 2"/>
          <p:cNvSpPr txBox="1"/>
          <p:nvPr/>
        </p:nvSpPr>
        <p:spPr>
          <a:xfrm>
            <a:off x="5747705" y="1340768"/>
            <a:ext cx="1848631" cy="923330"/>
          </a:xfrm>
          <a:prstGeom prst="rect">
            <a:avLst/>
          </a:prstGeom>
          <a:noFill/>
        </p:spPr>
        <p:txBody>
          <a:bodyPr wrap="square" rtlCol="0">
            <a:spAutoFit/>
          </a:bodyPr>
          <a:lstStyle/>
          <a:p>
            <a:pPr algn="ctr"/>
            <a:r>
              <a:rPr lang="en-GB" dirty="0"/>
              <a:t>AUTUMN </a:t>
            </a:r>
          </a:p>
          <a:p>
            <a:pPr algn="ctr"/>
            <a:r>
              <a:rPr lang="en-GB" dirty="0"/>
              <a:t>Electricity</a:t>
            </a:r>
          </a:p>
          <a:p>
            <a:pPr algn="ctr"/>
            <a:r>
              <a:rPr lang="en-GB" dirty="0"/>
              <a:t>States of Matter </a:t>
            </a:r>
          </a:p>
        </p:txBody>
      </p:sp>
    </p:spTree>
    <p:extLst>
      <p:ext uri="{BB962C8B-B14F-4D97-AF65-F5344CB8AC3E}">
        <p14:creationId xmlns:p14="http://schemas.microsoft.com/office/powerpoint/2010/main" val="3707846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36912"/>
            <a:ext cx="7408333" cy="3450696"/>
          </a:xfrm>
        </p:spPr>
        <p:txBody>
          <a:bodyPr>
            <a:normAutofit lnSpcReduction="10000"/>
          </a:bodyPr>
          <a:lstStyle/>
          <a:p>
            <a:r>
              <a:rPr lang="en-US" dirty="0"/>
              <a:t>Mayan masks, Bayeux tapestry, cooking</a:t>
            </a:r>
          </a:p>
          <a:p>
            <a:r>
              <a:rPr lang="en-US" dirty="0"/>
              <a:t>PSHE: Myself and my relationships; Rights, rules and responsibilities; Diversity and communities; Drug Education; Personal safety; SRE</a:t>
            </a:r>
          </a:p>
          <a:p>
            <a:r>
              <a:rPr lang="en-US" dirty="0"/>
              <a:t>French: celebrations, describing pictures, family members, describing appearances</a:t>
            </a:r>
          </a:p>
          <a:p>
            <a:r>
              <a:rPr lang="en-US" dirty="0"/>
              <a:t>Computing: online safety, coding, word processing</a:t>
            </a:r>
          </a:p>
          <a:p>
            <a:r>
              <a:rPr lang="en-US" dirty="0"/>
              <a:t>RE: Christianity and Islam  </a:t>
            </a:r>
          </a:p>
          <a:p>
            <a:r>
              <a:rPr lang="en-US" dirty="0"/>
              <a:t>Music: recorders, glockenspiel, singing </a:t>
            </a:r>
          </a:p>
          <a:p>
            <a:endParaRPr lang="en-GB" dirty="0"/>
          </a:p>
        </p:txBody>
      </p:sp>
      <p:sp>
        <p:nvSpPr>
          <p:cNvPr id="3" name="Title 2"/>
          <p:cNvSpPr>
            <a:spLocks noGrp="1"/>
          </p:cNvSpPr>
          <p:nvPr>
            <p:ph type="title"/>
          </p:nvPr>
        </p:nvSpPr>
        <p:spPr/>
        <p:txBody>
          <a:bodyPr>
            <a:normAutofit fontScale="90000"/>
          </a:bodyPr>
          <a:lstStyle/>
          <a:p>
            <a:r>
              <a:rPr lang="en-US" dirty="0"/>
              <a:t>Art and D&amp;T/ PSHE/French/Computing/RE/Music </a:t>
            </a:r>
            <a:endParaRPr lang="en-GB" dirty="0"/>
          </a:p>
        </p:txBody>
      </p:sp>
    </p:spTree>
    <p:extLst>
      <p:ext uri="{BB962C8B-B14F-4D97-AF65-F5344CB8AC3E}">
        <p14:creationId xmlns:p14="http://schemas.microsoft.com/office/powerpoint/2010/main" val="19710907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5"/>
          <p:cNvSpPr>
            <a:spLocks noGrp="1" noChangeArrowheads="1"/>
          </p:cNvSpPr>
          <p:nvPr>
            <p:ph type="title"/>
          </p:nvPr>
        </p:nvSpPr>
        <p:spPr>
          <a:xfrm>
            <a:off x="971550" y="0"/>
            <a:ext cx="6870700" cy="1141413"/>
          </a:xfrm>
        </p:spPr>
        <p:txBody>
          <a:bodyPr/>
          <a:lstStyle/>
          <a:p>
            <a:pPr eaLnBrk="1" hangingPunct="1"/>
            <a:r>
              <a:rPr lang="en-GB" altLang="en-US" dirty="0">
                <a:solidFill>
                  <a:schemeClr val="bg1"/>
                </a:solidFill>
                <a:cs typeface="Calibri"/>
              </a:rPr>
              <a:t>P.E</a:t>
            </a:r>
          </a:p>
        </p:txBody>
      </p:sp>
      <p:sp>
        <p:nvSpPr>
          <p:cNvPr id="2" name="Content Placeholder 1"/>
          <p:cNvSpPr>
            <a:spLocks noGrp="1"/>
          </p:cNvSpPr>
          <p:nvPr>
            <p:ph idx="1"/>
          </p:nvPr>
        </p:nvSpPr>
        <p:spPr/>
        <p:txBody>
          <a:bodyPr>
            <a:normAutofit lnSpcReduction="10000"/>
          </a:bodyPr>
          <a:lstStyle/>
          <a:p>
            <a:r>
              <a:rPr lang="en-US" dirty="0"/>
              <a:t>Our PE days are Mondays and Tuesdays (Monday class teacher, Tuesday Premier Sport) </a:t>
            </a:r>
          </a:p>
          <a:p>
            <a:r>
              <a:rPr lang="en-US" dirty="0"/>
              <a:t>One indoor session, one outdoor session </a:t>
            </a:r>
          </a:p>
          <a:p>
            <a:r>
              <a:rPr lang="en-US" dirty="0"/>
              <a:t>Children should come to school in their PE kit on those days (no branded tops or football shirts)</a:t>
            </a:r>
          </a:p>
          <a:p>
            <a:r>
              <a:rPr lang="en-US" dirty="0"/>
              <a:t>Long hair must be tied back</a:t>
            </a:r>
          </a:p>
          <a:p>
            <a:r>
              <a:rPr lang="en-US" dirty="0"/>
              <a:t>No </a:t>
            </a:r>
            <a:r>
              <a:rPr lang="en-US" dirty="0" err="1"/>
              <a:t>jewellery</a:t>
            </a:r>
            <a:r>
              <a:rPr lang="en-US" dirty="0"/>
              <a:t>, including necklaces, watches and bracelets</a:t>
            </a:r>
          </a:p>
          <a:p>
            <a:r>
              <a:rPr lang="en-US" dirty="0"/>
              <a:t>Earrings must be removed </a:t>
            </a:r>
          </a:p>
          <a:p>
            <a:endParaRPr lang="en-US" dirty="0"/>
          </a:p>
        </p:txBody>
      </p:sp>
    </p:spTree>
    <p:extLst>
      <p:ext uri="{BB962C8B-B14F-4D97-AF65-F5344CB8AC3E}">
        <p14:creationId xmlns:p14="http://schemas.microsoft.com/office/powerpoint/2010/main" val="673326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67833" y="2348880"/>
            <a:ext cx="7408333" cy="3777283"/>
          </a:xfrm>
        </p:spPr>
        <p:txBody>
          <a:bodyPr>
            <a:normAutofit fontScale="92500" lnSpcReduction="10000"/>
          </a:bodyPr>
          <a:lstStyle/>
          <a:p>
            <a:r>
              <a:rPr lang="en-US" dirty="0"/>
              <a:t>Read a wide range of texts and discuss them </a:t>
            </a:r>
          </a:p>
          <a:p>
            <a:r>
              <a:rPr lang="en-US" dirty="0" err="1"/>
              <a:t>Practise</a:t>
            </a:r>
            <a:r>
              <a:rPr lang="en-US" dirty="0"/>
              <a:t> times tables </a:t>
            </a:r>
          </a:p>
          <a:p>
            <a:r>
              <a:rPr lang="en-US" dirty="0"/>
              <a:t>Spelling practice (set on Fridays) </a:t>
            </a:r>
          </a:p>
          <a:p>
            <a:r>
              <a:rPr lang="en-US" dirty="0"/>
              <a:t> Weekly </a:t>
            </a:r>
            <a:r>
              <a:rPr lang="en-US" dirty="0" err="1"/>
              <a:t>Mathletics</a:t>
            </a:r>
            <a:r>
              <a:rPr lang="en-US" dirty="0"/>
              <a:t> (set on Fridays)</a:t>
            </a:r>
          </a:p>
          <a:p>
            <a:r>
              <a:rPr lang="en-US" dirty="0"/>
              <a:t>Topic menu tasks x 3   </a:t>
            </a:r>
          </a:p>
          <a:p>
            <a:endParaRPr lang="en-US" dirty="0"/>
          </a:p>
          <a:p>
            <a:r>
              <a:rPr lang="en-US" dirty="0"/>
              <a:t>NB where tasks are online, please be aware of what your child is doing and ask us for advice on how best to protect your child. For example, adding parental controls in settings. </a:t>
            </a:r>
          </a:p>
          <a:p>
            <a:endParaRPr lang="en-US" dirty="0"/>
          </a:p>
        </p:txBody>
      </p:sp>
      <p:sp>
        <p:nvSpPr>
          <p:cNvPr id="3" name="Title 2"/>
          <p:cNvSpPr>
            <a:spLocks noGrp="1"/>
          </p:cNvSpPr>
          <p:nvPr>
            <p:ph type="title"/>
          </p:nvPr>
        </p:nvSpPr>
        <p:spPr/>
        <p:txBody>
          <a:bodyPr/>
          <a:lstStyle/>
          <a:p>
            <a:r>
              <a:rPr lang="en-US" dirty="0"/>
              <a:t>Home Learning </a:t>
            </a:r>
            <a:endParaRPr lang="en-GB" dirty="0"/>
          </a:p>
        </p:txBody>
      </p:sp>
    </p:spTree>
    <p:extLst>
      <p:ext uri="{BB962C8B-B14F-4D97-AF65-F5344CB8AC3E}">
        <p14:creationId xmlns:p14="http://schemas.microsoft.com/office/powerpoint/2010/main" val="2185926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5"/>
          <p:cNvSpPr>
            <a:spLocks noGrp="1" noChangeArrowheads="1"/>
          </p:cNvSpPr>
          <p:nvPr>
            <p:ph idx="1"/>
          </p:nvPr>
        </p:nvSpPr>
        <p:spPr>
          <a:xfrm>
            <a:off x="571500" y="285750"/>
            <a:ext cx="7696200" cy="792163"/>
          </a:xfrm>
        </p:spPr>
        <p:txBody>
          <a:bodyPr vert="horz" lIns="91440" tIns="45720" rIns="91440" bIns="45720" rtlCol="0" anchor="t">
            <a:normAutofit fontScale="70000" lnSpcReduction="20000"/>
          </a:bodyPr>
          <a:lstStyle/>
          <a:p>
            <a:pPr eaLnBrk="1" fontAlgn="auto" hangingPunct="1">
              <a:lnSpc>
                <a:spcPct val="80000"/>
              </a:lnSpc>
              <a:spcAft>
                <a:spcPts val="0"/>
              </a:spcAft>
              <a:buClr>
                <a:schemeClr val="accent1">
                  <a:lumMod val="60000"/>
                  <a:lumOff val="40000"/>
                </a:schemeClr>
              </a:buClr>
              <a:defRPr/>
            </a:pPr>
            <a:endParaRPr lang="en-GB" sz="800" dirty="0">
              <a:solidFill>
                <a:schemeClr val="tx1">
                  <a:lumMod val="65000"/>
                  <a:lumOff val="35000"/>
                </a:schemeClr>
              </a:solidFill>
              <a:latin typeface="Comic Sans MS" charset="0"/>
              <a:ea typeface="+mn-ea"/>
            </a:endParaRPr>
          </a:p>
          <a:p>
            <a:pPr algn="ctr" eaLnBrk="1" fontAlgn="auto" hangingPunct="1">
              <a:lnSpc>
                <a:spcPct val="80000"/>
              </a:lnSpc>
              <a:spcAft>
                <a:spcPts val="0"/>
              </a:spcAft>
              <a:buClr>
                <a:schemeClr val="accent1">
                  <a:lumMod val="60000"/>
                  <a:lumOff val="40000"/>
                </a:schemeClr>
              </a:buClr>
              <a:buFontTx/>
              <a:buNone/>
              <a:defRPr/>
            </a:pPr>
            <a:r>
              <a:rPr lang="en-GB" sz="6900" dirty="0">
                <a:solidFill>
                  <a:schemeClr val="bg1"/>
                </a:solidFill>
                <a:latin typeface="Candara" panose="020E0502030303020204" pitchFamily="34" charset="0"/>
                <a:cs typeface="Calibri"/>
              </a:rPr>
              <a:t>A Typical day</a:t>
            </a:r>
            <a:endParaRPr lang="en-GB" sz="1800" dirty="0">
              <a:solidFill>
                <a:schemeClr val="bg1"/>
              </a:solidFill>
              <a:latin typeface="Candara" panose="020E0502030303020204" pitchFamily="34" charset="0"/>
              <a:cs typeface="Calibri"/>
            </a:endParaRPr>
          </a:p>
        </p:txBody>
      </p:sp>
      <p:graphicFrame>
        <p:nvGraphicFramePr>
          <p:cNvPr id="6" name="Table 5"/>
          <p:cNvGraphicFramePr>
            <a:graphicFrameLocks noGrp="1"/>
          </p:cNvGraphicFramePr>
          <p:nvPr>
            <p:extLst>
              <p:ext uri="{D42A27DB-BD31-4B8C-83A1-F6EECF244321}">
                <p14:modId xmlns:p14="http://schemas.microsoft.com/office/powerpoint/2010/main" val="2705638879"/>
              </p:ext>
            </p:extLst>
          </p:nvPr>
        </p:nvGraphicFramePr>
        <p:xfrm>
          <a:off x="827584" y="2060848"/>
          <a:ext cx="7705660" cy="4343950"/>
        </p:xfrm>
        <a:graphic>
          <a:graphicData uri="http://schemas.openxmlformats.org/drawingml/2006/table">
            <a:tbl>
              <a:tblPr firstRow="1" bandRow="1">
                <a:tableStyleId>{073A0DAA-6AF3-43AB-8588-CEC1D06C72B9}</a:tableStyleId>
              </a:tblPr>
              <a:tblGrid>
                <a:gridCol w="2161044">
                  <a:extLst>
                    <a:ext uri="{9D8B030D-6E8A-4147-A177-3AD203B41FA5}">
                      <a16:colId xmlns:a16="http://schemas.microsoft.com/office/drawing/2014/main" val="20000"/>
                    </a:ext>
                  </a:extLst>
                </a:gridCol>
                <a:gridCol w="5544616">
                  <a:extLst>
                    <a:ext uri="{9D8B030D-6E8A-4147-A177-3AD203B41FA5}">
                      <a16:colId xmlns:a16="http://schemas.microsoft.com/office/drawing/2014/main" val="20001"/>
                    </a:ext>
                  </a:extLst>
                </a:gridCol>
              </a:tblGrid>
              <a:tr h="298419">
                <a:tc>
                  <a:txBody>
                    <a:bodyPr/>
                    <a:lstStyle/>
                    <a:p>
                      <a:r>
                        <a:rPr lang="en-GB" sz="1800" dirty="0">
                          <a:latin typeface="+mn-lt"/>
                        </a:rPr>
                        <a:t>Time</a:t>
                      </a:r>
                    </a:p>
                  </a:txBody>
                  <a:tcPr marT="45727" marB="45727"/>
                </a:tc>
                <a:tc>
                  <a:txBody>
                    <a:bodyPr/>
                    <a:lstStyle/>
                    <a:p>
                      <a:r>
                        <a:rPr lang="en-GB" sz="1800" dirty="0">
                          <a:latin typeface="+mn-lt"/>
                        </a:rPr>
                        <a:t>Lesson</a:t>
                      </a:r>
                    </a:p>
                  </a:txBody>
                  <a:tcPr marT="45727" marB="45727"/>
                </a:tc>
                <a:extLst>
                  <a:ext uri="{0D108BD9-81ED-4DB2-BD59-A6C34878D82A}">
                    <a16:rowId xmlns:a16="http://schemas.microsoft.com/office/drawing/2014/main" val="10000"/>
                  </a:ext>
                </a:extLst>
              </a:tr>
              <a:tr h="370898">
                <a:tc>
                  <a:txBody>
                    <a:bodyPr/>
                    <a:lstStyle/>
                    <a:p>
                      <a:r>
                        <a:rPr lang="en-GB" sz="1800" dirty="0">
                          <a:latin typeface="+mn-lt"/>
                          <a:cs typeface="Arial"/>
                        </a:rPr>
                        <a:t>8.45-9.10</a:t>
                      </a:r>
                      <a:endParaRPr lang="en-GB" sz="1800" dirty="0">
                        <a:latin typeface="+mn-lt"/>
                        <a:cs typeface="Arial" panose="020B0604020202020204" pitchFamily="34" charset="0"/>
                      </a:endParaRPr>
                    </a:p>
                  </a:txBody>
                  <a:tcPr marT="45727" marB="45727"/>
                </a:tc>
                <a:tc>
                  <a:txBody>
                    <a:bodyPr/>
                    <a:lstStyle/>
                    <a:p>
                      <a:r>
                        <a:rPr lang="en-GB" sz="1800" dirty="0">
                          <a:solidFill>
                            <a:schemeClr val="tx1"/>
                          </a:solidFill>
                          <a:latin typeface="+mn-lt"/>
                          <a:cs typeface="Arial" panose="020B0604020202020204" pitchFamily="34" charset="0"/>
                        </a:rPr>
                        <a:t>Registration and morning work (please arrive as close to 8.45 as possible)</a:t>
                      </a:r>
                    </a:p>
                  </a:txBody>
                  <a:tcPr marT="45727" marB="45727"/>
                </a:tc>
                <a:extLst>
                  <a:ext uri="{0D108BD9-81ED-4DB2-BD59-A6C34878D82A}">
                    <a16:rowId xmlns:a16="http://schemas.microsoft.com/office/drawing/2014/main" val="10001"/>
                  </a:ext>
                </a:extLst>
              </a:tr>
              <a:tr h="370898">
                <a:tc>
                  <a:txBody>
                    <a:bodyPr/>
                    <a:lstStyle/>
                    <a:p>
                      <a:r>
                        <a:rPr lang="en-US" sz="1800" baseline="0" dirty="0">
                          <a:latin typeface="+mn-lt"/>
                          <a:cs typeface="Arial"/>
                        </a:rPr>
                        <a:t>9.10-9.30</a:t>
                      </a:r>
                      <a:endParaRPr lang="en-GB" sz="1800" baseline="0" dirty="0">
                        <a:latin typeface="+mn-lt"/>
                        <a:cs typeface="Arial"/>
                      </a:endParaRPr>
                    </a:p>
                  </a:txBody>
                  <a:tcPr marT="45727" marB="45727"/>
                </a:tc>
                <a:tc>
                  <a:txBody>
                    <a:bodyPr/>
                    <a:lstStyle/>
                    <a:p>
                      <a:pPr lvl="0">
                        <a:buNone/>
                      </a:pPr>
                      <a:r>
                        <a:rPr lang="en-US" dirty="0">
                          <a:latin typeface="+mn-lt"/>
                        </a:rPr>
                        <a:t>Spelling/handwriting/whole</a:t>
                      </a:r>
                      <a:r>
                        <a:rPr lang="en-US" baseline="0" dirty="0">
                          <a:latin typeface="+mn-lt"/>
                        </a:rPr>
                        <a:t> class reading</a:t>
                      </a:r>
                      <a:endParaRPr lang="en-US" dirty="0">
                        <a:latin typeface="+mn-lt"/>
                      </a:endParaRPr>
                    </a:p>
                  </a:txBody>
                  <a:tcPr marT="45727" marB="45727"/>
                </a:tc>
                <a:extLst>
                  <a:ext uri="{0D108BD9-81ED-4DB2-BD59-A6C34878D82A}">
                    <a16:rowId xmlns:a16="http://schemas.microsoft.com/office/drawing/2014/main" val="10002"/>
                  </a:ext>
                </a:extLst>
              </a:tr>
              <a:tr h="370898">
                <a:tc>
                  <a:txBody>
                    <a:bodyPr/>
                    <a:lstStyle/>
                    <a:p>
                      <a:r>
                        <a:rPr lang="en-US" sz="1800" baseline="0" dirty="0">
                          <a:latin typeface="+mn-lt"/>
                          <a:cs typeface="Arial"/>
                        </a:rPr>
                        <a:t>9.30-10.30</a:t>
                      </a:r>
                      <a:endParaRPr lang="en-GB" sz="1800" baseline="0" dirty="0">
                        <a:latin typeface="+mn-lt"/>
                        <a:cs typeface="Arial"/>
                      </a:endParaRPr>
                    </a:p>
                  </a:txBody>
                  <a:tcPr marT="45727" marB="45727"/>
                </a:tc>
                <a:tc>
                  <a:txBody>
                    <a:bodyPr/>
                    <a:lstStyle/>
                    <a:p>
                      <a:pPr lvl="0">
                        <a:buNone/>
                      </a:pPr>
                      <a:r>
                        <a:rPr lang="en-US" dirty="0">
                          <a:latin typeface="+mn-lt"/>
                        </a:rPr>
                        <a:t>English </a:t>
                      </a:r>
                    </a:p>
                  </a:txBody>
                  <a:tcPr marT="45727" marB="45727"/>
                </a:tc>
                <a:extLst>
                  <a:ext uri="{0D108BD9-81ED-4DB2-BD59-A6C34878D82A}">
                    <a16:rowId xmlns:a16="http://schemas.microsoft.com/office/drawing/2014/main" val="721937271"/>
                  </a:ext>
                </a:extLst>
              </a:tr>
              <a:tr h="370898">
                <a:tc>
                  <a:txBody>
                    <a:bodyPr/>
                    <a:lstStyle/>
                    <a:p>
                      <a:r>
                        <a:rPr lang="en-GB" sz="1800" dirty="0">
                          <a:latin typeface="+mn-lt"/>
                          <a:cs typeface="Arial"/>
                        </a:rPr>
                        <a:t>10.30-10.50</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noProof="0" dirty="0">
                          <a:solidFill>
                            <a:schemeClr val="tx1"/>
                          </a:solidFill>
                          <a:latin typeface="+mn-lt"/>
                        </a:rPr>
                        <a:t>Individual</a:t>
                      </a:r>
                      <a:r>
                        <a:rPr lang="en-US" sz="1800" b="0" i="0" u="none" strike="noStrike" baseline="0" noProof="0" dirty="0">
                          <a:solidFill>
                            <a:schemeClr val="tx1"/>
                          </a:solidFill>
                          <a:latin typeface="+mn-lt"/>
                        </a:rPr>
                        <a:t> and group reading </a:t>
                      </a:r>
                      <a:endParaRPr lang="en-GB" sz="1800" b="0" i="0" u="none" strike="noStrike" noProof="0" dirty="0">
                        <a:solidFill>
                          <a:schemeClr val="tx1"/>
                        </a:solidFill>
                        <a:latin typeface="+mn-lt"/>
                      </a:endParaRPr>
                    </a:p>
                  </a:txBody>
                  <a:tcPr marT="45727" marB="45727"/>
                </a:tc>
                <a:extLst>
                  <a:ext uri="{0D108BD9-81ED-4DB2-BD59-A6C34878D82A}">
                    <a16:rowId xmlns:a16="http://schemas.microsoft.com/office/drawing/2014/main" val="10003"/>
                  </a:ext>
                </a:extLst>
              </a:tr>
              <a:tr h="370898">
                <a:tc>
                  <a:txBody>
                    <a:bodyPr/>
                    <a:lstStyle/>
                    <a:p>
                      <a:r>
                        <a:rPr lang="en-GB" sz="1800" i="0" dirty="0">
                          <a:latin typeface="+mn-lt"/>
                          <a:cs typeface="Arial"/>
                        </a:rPr>
                        <a:t>10.50-11.10</a:t>
                      </a:r>
                    </a:p>
                  </a:txBody>
                  <a:tcPr marT="45727" marB="45727"/>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solidFill>
                            <a:schemeClr val="tx1"/>
                          </a:solidFill>
                          <a:latin typeface="+mn-lt"/>
                          <a:cs typeface="Arial"/>
                        </a:rPr>
                        <a:t>Playtime </a:t>
                      </a:r>
                    </a:p>
                  </a:txBody>
                  <a:tcPr marT="45727" marB="45727"/>
                </a:tc>
                <a:extLst>
                  <a:ext uri="{0D108BD9-81ED-4DB2-BD59-A6C34878D82A}">
                    <a16:rowId xmlns:a16="http://schemas.microsoft.com/office/drawing/2014/main" val="10004"/>
                  </a:ext>
                </a:extLst>
              </a:tr>
              <a:tr h="370898">
                <a:tc>
                  <a:txBody>
                    <a:bodyPr/>
                    <a:lstStyle/>
                    <a:p>
                      <a:r>
                        <a:rPr lang="en-GB" sz="1800" dirty="0">
                          <a:latin typeface="+mn-lt"/>
                          <a:cs typeface="Arial"/>
                        </a:rPr>
                        <a:t>11.10-12.15</a:t>
                      </a:r>
                    </a:p>
                  </a:txBody>
                  <a:tcPr marT="45727" marB="45727"/>
                </a:tc>
                <a:tc>
                  <a:txBody>
                    <a:bodyPr/>
                    <a:lstStyle/>
                    <a:p>
                      <a:r>
                        <a:rPr lang="en-US" sz="1800" dirty="0" err="1">
                          <a:solidFill>
                            <a:schemeClr val="tx1"/>
                          </a:solidFill>
                          <a:latin typeface="+mn-lt"/>
                          <a:cs typeface="Arial"/>
                        </a:rPr>
                        <a:t>Maths</a:t>
                      </a:r>
                      <a:r>
                        <a:rPr lang="en-US" sz="1800" baseline="0" dirty="0">
                          <a:solidFill>
                            <a:schemeClr val="tx1"/>
                          </a:solidFill>
                          <a:latin typeface="+mn-lt"/>
                          <a:cs typeface="Arial"/>
                        </a:rPr>
                        <a:t> </a:t>
                      </a:r>
                      <a:endParaRPr lang="en-GB" sz="1800" dirty="0">
                        <a:solidFill>
                          <a:schemeClr val="tx1"/>
                        </a:solidFill>
                        <a:latin typeface="+mn-lt"/>
                        <a:cs typeface="Arial"/>
                      </a:endParaRPr>
                    </a:p>
                  </a:txBody>
                  <a:tcPr marT="45727" marB="45727"/>
                </a:tc>
                <a:extLst>
                  <a:ext uri="{0D108BD9-81ED-4DB2-BD59-A6C34878D82A}">
                    <a16:rowId xmlns:a16="http://schemas.microsoft.com/office/drawing/2014/main" val="10005"/>
                  </a:ext>
                </a:extLst>
              </a:tr>
              <a:tr h="370898">
                <a:tc>
                  <a:txBody>
                    <a:bodyPr/>
                    <a:lstStyle/>
                    <a:p>
                      <a:r>
                        <a:rPr lang="en-GB" sz="1800" dirty="0">
                          <a:latin typeface="+mn-lt"/>
                          <a:cs typeface="Arial"/>
                        </a:rPr>
                        <a:t>12.15-1.15</a:t>
                      </a:r>
                    </a:p>
                  </a:txBody>
                  <a:tcPr marT="45727" marB="45727"/>
                </a:tc>
                <a:tc>
                  <a:txBody>
                    <a:bodyPr/>
                    <a:lstStyle/>
                    <a:p>
                      <a:r>
                        <a:rPr lang="en-GB" sz="1800" dirty="0">
                          <a:solidFill>
                            <a:schemeClr val="tx1"/>
                          </a:solidFill>
                          <a:latin typeface="+mn-lt"/>
                          <a:cs typeface="Arial"/>
                        </a:rPr>
                        <a:t>Lunch</a:t>
                      </a:r>
                      <a:r>
                        <a:rPr lang="en-GB" sz="1800" baseline="0" dirty="0">
                          <a:solidFill>
                            <a:schemeClr val="tx1"/>
                          </a:solidFill>
                          <a:latin typeface="+mn-lt"/>
                          <a:cs typeface="Arial"/>
                        </a:rPr>
                        <a:t> time</a:t>
                      </a:r>
                      <a:endParaRPr lang="en-GB" sz="1800" dirty="0">
                        <a:solidFill>
                          <a:schemeClr val="tx1"/>
                        </a:solidFill>
                        <a:latin typeface="+mn-lt"/>
                        <a:cs typeface="Arial"/>
                      </a:endParaRPr>
                    </a:p>
                  </a:txBody>
                  <a:tcPr marT="45727" marB="45727"/>
                </a:tc>
                <a:extLst>
                  <a:ext uri="{0D108BD9-81ED-4DB2-BD59-A6C34878D82A}">
                    <a16:rowId xmlns:a16="http://schemas.microsoft.com/office/drawing/2014/main" val="10006"/>
                  </a:ext>
                </a:extLst>
              </a:tr>
              <a:tr h="370898">
                <a:tc>
                  <a:txBody>
                    <a:bodyPr/>
                    <a:lstStyle/>
                    <a:p>
                      <a:r>
                        <a:rPr lang="en-GB" sz="1800" dirty="0">
                          <a:latin typeface="+mn-lt"/>
                          <a:cs typeface="Arial"/>
                        </a:rPr>
                        <a:t>1.15-2.50</a:t>
                      </a:r>
                    </a:p>
                  </a:txBody>
                  <a:tcPr marT="45727" marB="45727"/>
                </a:tc>
                <a:tc>
                  <a:txBody>
                    <a:bodyPr/>
                    <a:lstStyle/>
                    <a:p>
                      <a:r>
                        <a:rPr lang="en-GB" sz="1800" dirty="0">
                          <a:solidFill>
                            <a:schemeClr val="tx1"/>
                          </a:solidFill>
                          <a:latin typeface="+mn-lt"/>
                          <a:cs typeface="Arial"/>
                        </a:rPr>
                        <a:t>Topic/Art/ Science/PSHE/ PE/RE/French/Music</a:t>
                      </a:r>
                      <a:endParaRPr lang="en-GB" sz="1800" dirty="0">
                        <a:solidFill>
                          <a:schemeClr val="tx1"/>
                        </a:solidFill>
                        <a:latin typeface="+mn-lt"/>
                        <a:cs typeface="Arial" panose="020B0604020202020204" pitchFamily="34" charset="0"/>
                      </a:endParaRPr>
                    </a:p>
                  </a:txBody>
                  <a:tcPr marT="45727" marB="45727"/>
                </a:tc>
                <a:extLst>
                  <a:ext uri="{0D108BD9-81ED-4DB2-BD59-A6C34878D82A}">
                    <a16:rowId xmlns:a16="http://schemas.microsoft.com/office/drawing/2014/main" val="10008"/>
                  </a:ext>
                </a:extLst>
              </a:tr>
              <a:tr h="370898">
                <a:tc>
                  <a:txBody>
                    <a:bodyPr/>
                    <a:lstStyle/>
                    <a:p>
                      <a:r>
                        <a:rPr lang="en-GB" sz="1800" dirty="0">
                          <a:latin typeface="+mn-lt"/>
                          <a:cs typeface="Arial"/>
                        </a:rPr>
                        <a:t>2.50-3.15</a:t>
                      </a:r>
                    </a:p>
                  </a:txBody>
                  <a:tcPr marT="45727" marB="45727"/>
                </a:tc>
                <a:tc>
                  <a:txBody>
                    <a:bodyPr/>
                    <a:lstStyle/>
                    <a:p>
                      <a:r>
                        <a:rPr lang="en-GB" sz="1800" dirty="0">
                          <a:solidFill>
                            <a:schemeClr val="tx1"/>
                          </a:solidFill>
                          <a:latin typeface="+mn-lt"/>
                          <a:cs typeface="Arial"/>
                        </a:rPr>
                        <a:t>Story time/Assembly</a:t>
                      </a:r>
                      <a:endParaRPr lang="en-GB" sz="1800" dirty="0">
                        <a:solidFill>
                          <a:schemeClr val="tx1"/>
                        </a:solidFill>
                        <a:latin typeface="+mn-lt"/>
                        <a:cs typeface="Arial" panose="020B0604020202020204" pitchFamily="34" charset="0"/>
                      </a:endParaRPr>
                    </a:p>
                  </a:txBody>
                  <a:tcPr marT="45727" marB="45727"/>
                </a:tc>
                <a:extLst>
                  <a:ext uri="{0D108BD9-81ED-4DB2-BD59-A6C34878D82A}">
                    <a16:rowId xmlns:a16="http://schemas.microsoft.com/office/drawing/2014/main" val="10009"/>
                  </a:ext>
                </a:extLst>
              </a:tr>
              <a:tr h="370898">
                <a:tc>
                  <a:txBody>
                    <a:bodyPr/>
                    <a:lstStyle/>
                    <a:p>
                      <a:r>
                        <a:rPr lang="en-GB" sz="1800" dirty="0">
                          <a:latin typeface="+mn-lt"/>
                          <a:cs typeface="Arial"/>
                        </a:rPr>
                        <a:t>3.20</a:t>
                      </a:r>
                      <a:endParaRPr lang="en-GB" sz="1800" i="1" dirty="0">
                        <a:latin typeface="+mn-lt"/>
                        <a:cs typeface="Arial" panose="020B0604020202020204" pitchFamily="34" charset="0"/>
                      </a:endParaRPr>
                    </a:p>
                  </a:txBody>
                  <a:tcPr marT="45727" marB="45727"/>
                </a:tc>
                <a:tc>
                  <a:txBody>
                    <a:bodyPr/>
                    <a:lstStyle/>
                    <a:p>
                      <a:r>
                        <a:rPr lang="en-GB" sz="1800" dirty="0">
                          <a:solidFill>
                            <a:schemeClr val="tx1"/>
                          </a:solidFill>
                          <a:latin typeface="+mn-lt"/>
                          <a:cs typeface="Arial" panose="020B0604020202020204" pitchFamily="34" charset="0"/>
                        </a:rPr>
                        <a:t>Home time</a:t>
                      </a:r>
                      <a:endParaRPr lang="en-GB" sz="1800" i="1" dirty="0">
                        <a:solidFill>
                          <a:schemeClr val="tx1"/>
                        </a:solidFill>
                        <a:latin typeface="+mn-lt"/>
                        <a:cs typeface="Arial" panose="020B0604020202020204" pitchFamily="34" charset="0"/>
                      </a:endParaRPr>
                    </a:p>
                  </a:txBody>
                  <a:tcPr marT="45727" marB="45727"/>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2192072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5"/>
          <p:cNvSpPr>
            <a:spLocks noGrp="1" noChangeArrowheads="1"/>
          </p:cNvSpPr>
          <p:nvPr>
            <p:ph type="title"/>
          </p:nvPr>
        </p:nvSpPr>
        <p:spPr>
          <a:xfrm>
            <a:off x="971550" y="0"/>
            <a:ext cx="6870700" cy="1141413"/>
          </a:xfrm>
        </p:spPr>
        <p:txBody>
          <a:bodyPr/>
          <a:lstStyle/>
          <a:p>
            <a:pPr eaLnBrk="1" hangingPunct="1"/>
            <a:r>
              <a:rPr lang="en-GB" altLang="en-US" dirty="0">
                <a:solidFill>
                  <a:schemeClr val="bg1"/>
                </a:solidFill>
                <a:cs typeface="Calibri"/>
              </a:rPr>
              <a:t>English</a:t>
            </a:r>
            <a:r>
              <a:rPr lang="en-GB" altLang="en-US" dirty="0">
                <a:solidFill>
                  <a:schemeClr val="tx1"/>
                </a:solidFill>
                <a:latin typeface="Calibri"/>
                <a:cs typeface="Calibri"/>
              </a:rPr>
              <a:t> </a:t>
            </a:r>
          </a:p>
        </p:txBody>
      </p:sp>
      <p:sp>
        <p:nvSpPr>
          <p:cNvPr id="5123" name="Rectangle 6"/>
          <p:cNvSpPr>
            <a:spLocks noGrp="1" noChangeArrowheads="1"/>
          </p:cNvSpPr>
          <p:nvPr>
            <p:ph idx="1"/>
          </p:nvPr>
        </p:nvSpPr>
        <p:spPr>
          <a:xfrm>
            <a:off x="323528" y="2222409"/>
            <a:ext cx="9001000" cy="4374943"/>
          </a:xfrm>
        </p:spPr>
        <p:txBody>
          <a:bodyPr rtlCol="0">
            <a:normAutofit fontScale="85000" lnSpcReduction="10000"/>
          </a:bodyPr>
          <a:lstStyle/>
          <a:p>
            <a:endParaRPr lang="en-US" sz="1900" b="1" u="sng" dirty="0">
              <a:solidFill>
                <a:srgbClr val="FF0000"/>
              </a:solidFill>
              <a:cs typeface="Arial" panose="020B0604020202020204" pitchFamily="34" charset="0"/>
            </a:endParaRPr>
          </a:p>
          <a:p>
            <a:pPr marL="0" indent="0">
              <a:buNone/>
            </a:pPr>
            <a:r>
              <a:rPr lang="en-US" sz="1900" b="1" u="sng" dirty="0">
                <a:solidFill>
                  <a:srgbClr val="FF0000"/>
                </a:solidFill>
                <a:cs typeface="Arial" panose="020B0604020202020204" pitchFamily="34" charset="0"/>
              </a:rPr>
              <a:t>Grammar   </a:t>
            </a:r>
          </a:p>
          <a:p>
            <a:r>
              <a:rPr lang="en-US" sz="1900" dirty="0">
                <a:solidFill>
                  <a:schemeClr val="tx1"/>
                </a:solidFill>
                <a:cs typeface="Arial" panose="020B0604020202020204" pitchFamily="34" charset="0"/>
              </a:rPr>
              <a:t>Engaging the reader by developing a range of sentence structures and a wider vocabulary </a:t>
            </a:r>
          </a:p>
          <a:p>
            <a:r>
              <a:rPr lang="en-US" sz="1900" dirty="0">
                <a:solidFill>
                  <a:schemeClr val="tx1"/>
                </a:solidFill>
                <a:cs typeface="Arial" panose="020B0604020202020204" pitchFamily="34" charset="0"/>
              </a:rPr>
              <a:t>Accurate punctuation including direct speech</a:t>
            </a:r>
          </a:p>
          <a:p>
            <a:r>
              <a:rPr lang="en-US" sz="1900" dirty="0" err="1">
                <a:solidFill>
                  <a:schemeClr val="tx1"/>
                </a:solidFill>
                <a:cs typeface="Arial" panose="020B0604020202020204" pitchFamily="34" charset="0"/>
              </a:rPr>
              <a:t>Organising</a:t>
            </a:r>
            <a:r>
              <a:rPr lang="en-US" sz="1900" dirty="0">
                <a:solidFill>
                  <a:schemeClr val="tx1"/>
                </a:solidFill>
                <a:cs typeface="Arial" panose="020B0604020202020204" pitchFamily="34" charset="0"/>
              </a:rPr>
              <a:t> text into paragraphs </a:t>
            </a:r>
          </a:p>
          <a:p>
            <a:pPr eaLnBrk="1" hangingPunct="1">
              <a:buFont typeface="Wingdings 2" pitchFamily="18" charset="2"/>
              <a:buNone/>
              <a:defRPr/>
            </a:pPr>
            <a:endParaRPr lang="en-GB" sz="2000" b="1" u="sng" dirty="0">
              <a:solidFill>
                <a:srgbClr val="FF0000"/>
              </a:solidFill>
              <a:cs typeface="Arial" panose="020B0604020202020204" pitchFamily="34" charset="0"/>
            </a:endParaRPr>
          </a:p>
          <a:p>
            <a:pPr eaLnBrk="1" hangingPunct="1">
              <a:buFont typeface="Wingdings 2" pitchFamily="18" charset="2"/>
              <a:buNone/>
              <a:defRPr/>
            </a:pPr>
            <a:r>
              <a:rPr lang="en-GB" sz="2000" b="1" u="sng" dirty="0">
                <a:solidFill>
                  <a:srgbClr val="FF0000"/>
                </a:solidFill>
                <a:cs typeface="Arial" panose="020B0604020202020204" pitchFamily="34" charset="0"/>
              </a:rPr>
              <a:t>Spellings</a:t>
            </a:r>
            <a:r>
              <a:rPr lang="en-GB" sz="1800" dirty="0">
                <a:solidFill>
                  <a:srgbClr val="FF0000"/>
                </a:solidFill>
                <a:cs typeface="Arial" panose="020B0604020202020204" pitchFamily="34" charset="0"/>
              </a:rPr>
              <a:t> </a:t>
            </a:r>
          </a:p>
          <a:p>
            <a:pPr>
              <a:defRPr/>
            </a:pPr>
            <a:r>
              <a:rPr lang="en-GB" sz="1900" dirty="0">
                <a:solidFill>
                  <a:schemeClr val="tx1"/>
                </a:solidFill>
                <a:cs typeface="Arial" panose="020B0604020202020204" pitchFamily="34" charset="0"/>
              </a:rPr>
              <a:t>Continuing to develop phonic knowledge where appropriate </a:t>
            </a:r>
          </a:p>
          <a:p>
            <a:pPr>
              <a:defRPr/>
            </a:pPr>
            <a:r>
              <a:rPr lang="en-US" sz="1900" dirty="0">
                <a:solidFill>
                  <a:schemeClr val="tx1"/>
                </a:solidFill>
                <a:cs typeface="Arial" panose="020B0604020202020204" pitchFamily="34" charset="0"/>
              </a:rPr>
              <a:t>Looking at different ways of spelling the same sound </a:t>
            </a:r>
            <a:endParaRPr lang="en-GB" sz="1900" dirty="0">
              <a:solidFill>
                <a:schemeClr val="tx1"/>
              </a:solidFill>
              <a:cs typeface="Arial" panose="020B0604020202020204" pitchFamily="34" charset="0"/>
            </a:endParaRPr>
          </a:p>
          <a:p>
            <a:pPr>
              <a:defRPr/>
            </a:pPr>
            <a:r>
              <a:rPr lang="en-GB" sz="1900" dirty="0">
                <a:solidFill>
                  <a:schemeClr val="tx1"/>
                </a:solidFill>
                <a:cs typeface="Arial" panose="020B0604020202020204" pitchFamily="34" charset="0"/>
              </a:rPr>
              <a:t>Homophones and near-homophones </a:t>
            </a:r>
          </a:p>
          <a:p>
            <a:pPr>
              <a:defRPr/>
            </a:pPr>
            <a:r>
              <a:rPr lang="en-GB" sz="1900" dirty="0">
                <a:solidFill>
                  <a:schemeClr val="tx1"/>
                </a:solidFill>
                <a:cs typeface="Arial" panose="020B0604020202020204" pitchFamily="34" charset="0"/>
              </a:rPr>
              <a:t>Developing knowledge of prefixes and suffixes</a:t>
            </a:r>
          </a:p>
          <a:p>
            <a:pPr>
              <a:defRPr/>
            </a:pPr>
            <a:r>
              <a:rPr lang="en-US" sz="1900" dirty="0">
                <a:solidFill>
                  <a:schemeClr val="tx1"/>
                </a:solidFill>
                <a:cs typeface="Arial" panose="020B0604020202020204" pitchFamily="34" charset="0"/>
              </a:rPr>
              <a:t>Possessive apostrophes</a:t>
            </a:r>
            <a:endParaRPr lang="en-GB" sz="1800" dirty="0"/>
          </a:p>
          <a:p>
            <a:pPr>
              <a:buNone/>
              <a:defRPr/>
            </a:pPr>
            <a:r>
              <a:rPr lang="en-GB" sz="1800" dirty="0"/>
              <a:t>	</a:t>
            </a:r>
            <a:endParaRPr lang="en-GB" sz="1800" dirty="0">
              <a:solidFill>
                <a:srgbClr val="3333FF"/>
              </a:solidFill>
            </a:endParaRPr>
          </a:p>
          <a:p>
            <a:pPr eaLnBrk="1" hangingPunct="1">
              <a:buFont typeface="Wingdings 2" pitchFamily="18" charset="2"/>
              <a:buNone/>
              <a:defRPr/>
            </a:pPr>
            <a:r>
              <a:rPr lang="en-GB" sz="2000" b="1" u="sng" dirty="0">
                <a:solidFill>
                  <a:srgbClr val="FF0000"/>
                </a:solidFill>
                <a:cs typeface="Arial" panose="020B0604020202020204" pitchFamily="34" charset="0"/>
              </a:rPr>
              <a:t>Handwriting </a:t>
            </a:r>
          </a:p>
          <a:p>
            <a:pPr>
              <a:defRPr/>
            </a:pPr>
            <a:r>
              <a:rPr lang="en-GB" sz="1900" dirty="0">
                <a:solidFill>
                  <a:schemeClr val="tx1"/>
                </a:solidFill>
                <a:cs typeface="Arial" panose="020B0604020202020204" pitchFamily="34" charset="0"/>
              </a:rPr>
              <a:t>Cursive letter join, finger spaces</a:t>
            </a:r>
            <a:endParaRPr lang="en-GB" sz="1800" dirty="0">
              <a:solidFill>
                <a:schemeClr val="tx1"/>
              </a:solidFill>
              <a:cs typeface="Arial" panose="020B0604020202020204" pitchFamily="34" charset="0"/>
            </a:endParaRPr>
          </a:p>
          <a:p>
            <a:pPr>
              <a:defRPr/>
            </a:pPr>
            <a:r>
              <a:rPr lang="en-US" sz="1800" dirty="0">
                <a:solidFill>
                  <a:schemeClr val="tx1"/>
                </a:solidFill>
                <a:cs typeface="Arial" panose="020B0604020202020204" pitchFamily="34" charset="0"/>
              </a:rPr>
              <a:t>Children will be writing in pencil in all subjects</a:t>
            </a:r>
            <a:endParaRPr lang="en-GB" sz="1800" dirty="0">
              <a:solidFill>
                <a:schemeClr val="tx1"/>
              </a:solidFill>
              <a:cs typeface="Arial" panose="020B0604020202020204" pitchFamily="34" charset="0"/>
            </a:endParaRPr>
          </a:p>
          <a:p>
            <a:pPr eaLnBrk="1" hangingPunct="1">
              <a:buFont typeface="Wingdings 2" pitchFamily="18" charset="2"/>
              <a:buNone/>
              <a:defRPr/>
            </a:pPr>
            <a:endParaRPr lang="en-GB" sz="2800" dirty="0">
              <a:solidFill>
                <a:srgbClr val="3333FF"/>
              </a:solidFill>
              <a:latin typeface="Calibri" pitchFamily="34" charset="0"/>
            </a:endParaRPr>
          </a:p>
          <a:p>
            <a:pPr marL="447675" indent="-382588" eaLnBrk="1" hangingPunct="1">
              <a:defRPr/>
            </a:pPr>
            <a:endParaRPr lang="en-GB" sz="2800" dirty="0">
              <a:solidFill>
                <a:srgbClr val="3333FF"/>
              </a:solidFill>
              <a:latin typeface="Calibri" pitchFamily="34" charset="0"/>
            </a:endParaRPr>
          </a:p>
          <a:p>
            <a:pPr eaLnBrk="1" hangingPunct="1">
              <a:buFont typeface="Wingdings 2" pitchFamily="18" charset="2"/>
              <a:buNone/>
              <a:defRPr/>
            </a:pPr>
            <a:endParaRPr lang="en-GB" sz="2800" dirty="0">
              <a:latin typeface="Comic Sans MS" pitchFamily="66" charset="0"/>
            </a:endParaRPr>
          </a:p>
        </p:txBody>
      </p:sp>
    </p:spTree>
    <p:extLst>
      <p:ext uri="{BB962C8B-B14F-4D97-AF65-F5344CB8AC3E}">
        <p14:creationId xmlns:p14="http://schemas.microsoft.com/office/powerpoint/2010/main" val="6230218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5"/>
          <p:cNvSpPr>
            <a:spLocks noGrp="1" noChangeArrowheads="1"/>
          </p:cNvSpPr>
          <p:nvPr>
            <p:ph type="title"/>
          </p:nvPr>
        </p:nvSpPr>
        <p:spPr>
          <a:xfrm>
            <a:off x="1136327" y="404664"/>
            <a:ext cx="6870700" cy="1141413"/>
          </a:xfrm>
        </p:spPr>
        <p:txBody>
          <a:bodyPr/>
          <a:lstStyle/>
          <a:p>
            <a:r>
              <a:rPr lang="en-GB" altLang="en-US" dirty="0">
                <a:solidFill>
                  <a:schemeClr val="bg1"/>
                </a:solidFill>
                <a:cs typeface="Calibri"/>
              </a:rPr>
              <a:t>Reading</a:t>
            </a:r>
            <a:r>
              <a:rPr lang="en-GB" altLang="en-US" dirty="0">
                <a:solidFill>
                  <a:srgbClr val="FF0000"/>
                </a:solidFill>
                <a:latin typeface="Calibri"/>
                <a:cs typeface="Calibri"/>
              </a:rPr>
              <a:t>  </a:t>
            </a:r>
            <a:endParaRPr lang="en-GB" altLang="en-US" dirty="0">
              <a:solidFill>
                <a:srgbClr val="FF0000"/>
              </a:solidFill>
              <a:latin typeface="Calibri" pitchFamily="34" charset="0"/>
            </a:endParaRPr>
          </a:p>
        </p:txBody>
      </p:sp>
      <p:sp>
        <p:nvSpPr>
          <p:cNvPr id="5123" name="Rectangle 6"/>
          <p:cNvSpPr>
            <a:spLocks noGrp="1" noChangeArrowheads="1"/>
          </p:cNvSpPr>
          <p:nvPr>
            <p:ph idx="1"/>
          </p:nvPr>
        </p:nvSpPr>
        <p:spPr>
          <a:xfrm>
            <a:off x="950242" y="2564904"/>
            <a:ext cx="7056785" cy="4725144"/>
          </a:xfrm>
        </p:spPr>
        <p:txBody>
          <a:bodyPr rtlCol="0">
            <a:normAutofit fontScale="40000" lnSpcReduction="20000"/>
          </a:bodyPr>
          <a:lstStyle/>
          <a:p>
            <a:pPr>
              <a:spcBef>
                <a:spcPts val="1200"/>
              </a:spcBef>
              <a:defRPr/>
            </a:pPr>
            <a:r>
              <a:rPr lang="en-US" sz="4800" dirty="0">
                <a:cs typeface="Arial" panose="020B0604020202020204" pitchFamily="34" charset="0"/>
              </a:rPr>
              <a:t>Developing positive attitudes to reading and an understanding of what they read.</a:t>
            </a:r>
          </a:p>
          <a:p>
            <a:pPr>
              <a:spcBef>
                <a:spcPts val="1200"/>
              </a:spcBef>
              <a:defRPr/>
            </a:pPr>
            <a:r>
              <a:rPr lang="en-US" sz="4800" dirty="0">
                <a:cs typeface="Arial" panose="020B0604020202020204" pitchFamily="34" charset="0"/>
              </a:rPr>
              <a:t>Read as much as possible and in many different ways! </a:t>
            </a:r>
            <a:r>
              <a:rPr lang="en-US" sz="4800" i="1" dirty="0">
                <a:cs typeface="Arial" panose="020B0604020202020204" pitchFamily="34" charset="0"/>
              </a:rPr>
              <a:t>Donations of children’s comics, magazines and newspapers to enhance class libraries greatly appreciated! </a:t>
            </a:r>
            <a:endParaRPr lang="en-US" sz="4800" dirty="0">
              <a:cs typeface="Arial" panose="020B0604020202020204" pitchFamily="34" charset="0"/>
            </a:endParaRPr>
          </a:p>
          <a:p>
            <a:pPr>
              <a:spcBef>
                <a:spcPts val="1200"/>
              </a:spcBef>
            </a:pPr>
            <a:r>
              <a:rPr lang="en-US" sz="4800" dirty="0">
                <a:cs typeface="Arial" panose="020B0604020202020204" pitchFamily="34" charset="0"/>
              </a:rPr>
              <a:t>Discussing the author’s words and phrases that capture the reader’s interest and imagination. </a:t>
            </a:r>
          </a:p>
          <a:p>
            <a:pPr>
              <a:spcBef>
                <a:spcPts val="1200"/>
              </a:spcBef>
            </a:pPr>
            <a:r>
              <a:rPr lang="en-US" sz="4800" dirty="0">
                <a:cs typeface="Arial" panose="020B0604020202020204" pitchFamily="34" charset="0"/>
              </a:rPr>
              <a:t>Learning to “read between the lines”, i.e. What does the author show us rather than tell us? </a:t>
            </a:r>
          </a:p>
          <a:p>
            <a:pPr>
              <a:spcBef>
                <a:spcPts val="1200"/>
              </a:spcBef>
            </a:pPr>
            <a:r>
              <a:rPr lang="en-US" sz="4800" dirty="0">
                <a:cs typeface="Arial" panose="020B0604020202020204" pitchFamily="34" charset="0"/>
              </a:rPr>
              <a:t>Volunteers welcomed for running the class sessions in the library and hearing readers. </a:t>
            </a:r>
          </a:p>
          <a:p>
            <a:pPr>
              <a:spcBef>
                <a:spcPts val="1200"/>
              </a:spcBef>
            </a:pPr>
            <a:r>
              <a:rPr lang="en-US" sz="4800" dirty="0">
                <a:cs typeface="Arial" panose="020B0604020202020204" pitchFamily="34" charset="0"/>
              </a:rPr>
              <a:t>Parents looking for ideas of books their children might enjoy should visit www.booktrust.org.uk</a:t>
            </a:r>
          </a:p>
          <a:p>
            <a:pPr>
              <a:spcBef>
                <a:spcPts val="1200"/>
              </a:spcBef>
            </a:pPr>
            <a:endParaRPr lang="en-US" sz="4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5910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txBox="1">
            <a:spLocks noGrp="1"/>
          </p:cNvSpPr>
          <p:nvPr>
            <p:ph idx="1"/>
          </p:nvPr>
        </p:nvSpPr>
        <p:spPr>
          <a:xfrm>
            <a:off x="611560" y="2132856"/>
            <a:ext cx="8280920" cy="3490186"/>
          </a:xfrm>
          <a:prstGeom prst="rect">
            <a:avLst/>
          </a:prstGeom>
          <a:noFill/>
        </p:spPr>
        <p:txBody>
          <a:bodyPr wrap="square" rtlCol="0">
            <a:spAutoFit/>
          </a:bodyPr>
          <a:lstStyle/>
          <a:p>
            <a:pPr marL="0" indent="0">
              <a:buNone/>
            </a:pPr>
            <a:r>
              <a:rPr lang="en-US" dirty="0">
                <a:cs typeface="Arial" panose="020B0604020202020204" pitchFamily="34" charset="0"/>
              </a:rPr>
              <a:t>Reading opportunities include: </a:t>
            </a:r>
          </a:p>
          <a:p>
            <a:endParaRPr lang="en-US" dirty="0">
              <a:cs typeface="Arial" panose="020B0604020202020204" pitchFamily="34" charset="0"/>
            </a:endParaRPr>
          </a:p>
          <a:p>
            <a:pPr marL="285750" indent="-285750">
              <a:buFontTx/>
              <a:buChar char="-"/>
            </a:pPr>
            <a:r>
              <a:rPr lang="en-US" dirty="0">
                <a:cs typeface="Arial" panose="020B0604020202020204" pitchFamily="34" charset="0"/>
              </a:rPr>
              <a:t>Listening to the class story </a:t>
            </a:r>
          </a:p>
          <a:p>
            <a:pPr marL="285750" indent="-285750">
              <a:buFontTx/>
              <a:buChar char="-"/>
            </a:pPr>
            <a:r>
              <a:rPr lang="en-US" dirty="0">
                <a:cs typeface="Arial" panose="020B0604020202020204" pitchFamily="34" charset="0"/>
              </a:rPr>
              <a:t>Whole class and group guided reading </a:t>
            </a:r>
          </a:p>
          <a:p>
            <a:pPr marL="285750" indent="-285750">
              <a:buFontTx/>
              <a:buChar char="-"/>
            </a:pPr>
            <a:r>
              <a:rPr lang="en-US" dirty="0">
                <a:cs typeface="Arial" panose="020B0604020202020204" pitchFamily="34" charset="0"/>
              </a:rPr>
              <a:t>Daily independent reading and follow up quizzes (school banded or home book) </a:t>
            </a:r>
          </a:p>
          <a:p>
            <a:pPr marL="285750" indent="-285750">
              <a:buFontTx/>
              <a:buChar char="-"/>
            </a:pPr>
            <a:r>
              <a:rPr lang="en-US" dirty="0">
                <a:cs typeface="Arial" panose="020B0604020202020204" pitchFamily="34" charset="0"/>
              </a:rPr>
              <a:t>1 to 1 reading as required </a:t>
            </a:r>
            <a:endParaRPr lang="en-GB" dirty="0"/>
          </a:p>
          <a:p>
            <a:pPr marL="285750" indent="-285750">
              <a:buFontTx/>
              <a:buChar char="-"/>
            </a:pPr>
            <a:r>
              <a:rPr lang="en-US" dirty="0">
                <a:cs typeface="Arial" panose="020B0604020202020204" pitchFamily="34" charset="0"/>
              </a:rPr>
              <a:t>Visits to the school library </a:t>
            </a:r>
          </a:p>
        </p:txBody>
      </p:sp>
    </p:spTree>
    <p:extLst>
      <p:ext uri="{BB962C8B-B14F-4D97-AF65-F5344CB8AC3E}">
        <p14:creationId xmlns:p14="http://schemas.microsoft.com/office/powerpoint/2010/main" val="3420115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RA Problem Example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32655"/>
            <a:ext cx="8424936" cy="6133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83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Online test taken by all year 4s across the country </a:t>
            </a:r>
          </a:p>
          <a:p>
            <a:r>
              <a:rPr lang="en-US" dirty="0"/>
              <a:t>25 questions on the tables 2-12</a:t>
            </a:r>
          </a:p>
          <a:p>
            <a:r>
              <a:rPr lang="en-US" dirty="0"/>
              <a:t>6 seconds to answer each question</a:t>
            </a:r>
          </a:p>
          <a:p>
            <a:endParaRPr lang="en-GB" dirty="0"/>
          </a:p>
        </p:txBody>
      </p:sp>
      <p:sp>
        <p:nvSpPr>
          <p:cNvPr id="3" name="Title 2"/>
          <p:cNvSpPr>
            <a:spLocks noGrp="1"/>
          </p:cNvSpPr>
          <p:nvPr>
            <p:ph type="title"/>
          </p:nvPr>
        </p:nvSpPr>
        <p:spPr/>
        <p:txBody>
          <a:bodyPr>
            <a:normAutofit fontScale="90000"/>
          </a:bodyPr>
          <a:lstStyle/>
          <a:p>
            <a:r>
              <a:rPr lang="en-US" dirty="0"/>
              <a:t>Multiplication Tables Check </a:t>
            </a:r>
            <a:br>
              <a:rPr lang="en-US" dirty="0"/>
            </a:br>
            <a:r>
              <a:rPr lang="en-US" dirty="0"/>
              <a:t>June 2022</a:t>
            </a:r>
            <a:endParaRPr lang="en-GB" dirty="0"/>
          </a:p>
        </p:txBody>
      </p:sp>
    </p:spTree>
    <p:extLst>
      <p:ext uri="{BB962C8B-B14F-4D97-AF65-F5344CB8AC3E}">
        <p14:creationId xmlns:p14="http://schemas.microsoft.com/office/powerpoint/2010/main" val="1601817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2689321"/>
            <a:ext cx="7408333" cy="3450696"/>
          </a:xfrm>
        </p:spPr>
        <p:txBody>
          <a:bodyPr/>
          <a:lstStyle/>
          <a:p>
            <a:endParaRPr lang="en-GB"/>
          </a:p>
        </p:txBody>
      </p:sp>
      <p:sp>
        <p:nvSpPr>
          <p:cNvPr id="3" name="Title 2"/>
          <p:cNvSpPr>
            <a:spLocks noGrp="1"/>
          </p:cNvSpPr>
          <p:nvPr>
            <p:ph type="title"/>
          </p:nvPr>
        </p:nvSpPr>
        <p:spPr>
          <a:xfrm>
            <a:off x="611560" y="-27709"/>
            <a:ext cx="8229600" cy="1252728"/>
          </a:xfrm>
        </p:spPr>
        <p:txBody>
          <a:bodyPr/>
          <a:lstStyle/>
          <a:p>
            <a:r>
              <a:rPr lang="en-US" dirty="0"/>
              <a:t>Times tables </a:t>
            </a:r>
            <a:endParaRPr lang="en-GB" dirty="0"/>
          </a:p>
        </p:txBody>
      </p:sp>
      <p:pic>
        <p:nvPicPr>
          <p:cNvPr id="5" name="Picture 4"/>
          <p:cNvPicPr>
            <a:picLocks noChangeAspect="1"/>
          </p:cNvPicPr>
          <p:nvPr/>
        </p:nvPicPr>
        <p:blipFill>
          <a:blip r:embed="rId2"/>
          <a:stretch>
            <a:fillRect/>
          </a:stretch>
        </p:blipFill>
        <p:spPr>
          <a:xfrm>
            <a:off x="872067" y="1012148"/>
            <a:ext cx="7704856" cy="4776313"/>
          </a:xfrm>
          <a:prstGeom prst="rect">
            <a:avLst/>
          </a:prstGeom>
        </p:spPr>
      </p:pic>
      <p:pic>
        <p:nvPicPr>
          <p:cNvPr id="6" name="Picture 5"/>
          <p:cNvPicPr>
            <a:picLocks noChangeAspect="1"/>
          </p:cNvPicPr>
          <p:nvPr/>
        </p:nvPicPr>
        <p:blipFill>
          <a:blip r:embed="rId3"/>
          <a:stretch>
            <a:fillRect/>
          </a:stretch>
        </p:blipFill>
        <p:spPr>
          <a:xfrm>
            <a:off x="1115616" y="5615727"/>
            <a:ext cx="7461307" cy="1524854"/>
          </a:xfrm>
          <a:prstGeom prst="rect">
            <a:avLst/>
          </a:prstGeom>
        </p:spPr>
      </p:pic>
    </p:spTree>
    <p:extLst>
      <p:ext uri="{BB962C8B-B14F-4D97-AF65-F5344CB8AC3E}">
        <p14:creationId xmlns:p14="http://schemas.microsoft.com/office/powerpoint/2010/main" val="16603735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GB"/>
          </a:p>
        </p:txBody>
      </p:sp>
      <p:sp>
        <p:nvSpPr>
          <p:cNvPr id="3" name="Title 2"/>
          <p:cNvSpPr>
            <a:spLocks noGrp="1"/>
          </p:cNvSpPr>
          <p:nvPr>
            <p:ph type="title"/>
          </p:nvPr>
        </p:nvSpPr>
        <p:spPr/>
        <p:txBody>
          <a:bodyPr/>
          <a:lstStyle/>
          <a:p>
            <a:endParaRPr lang="en-GB"/>
          </a:p>
        </p:txBody>
      </p:sp>
      <p:pic>
        <p:nvPicPr>
          <p:cNvPr id="4" name="Picture 3"/>
          <p:cNvPicPr>
            <a:picLocks noChangeAspect="1"/>
          </p:cNvPicPr>
          <p:nvPr/>
        </p:nvPicPr>
        <p:blipFill>
          <a:blip r:embed="rId2"/>
          <a:stretch>
            <a:fillRect/>
          </a:stretch>
        </p:blipFill>
        <p:spPr>
          <a:xfrm>
            <a:off x="323528" y="764704"/>
            <a:ext cx="8514253" cy="5737297"/>
          </a:xfrm>
          <a:prstGeom prst="rect">
            <a:avLst/>
          </a:prstGeom>
        </p:spPr>
      </p:pic>
    </p:spTree>
    <p:extLst>
      <p:ext uri="{BB962C8B-B14F-4D97-AF65-F5344CB8AC3E}">
        <p14:creationId xmlns:p14="http://schemas.microsoft.com/office/powerpoint/2010/main" val="29505184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877f4b6c-3e99-4e5f-92c1-2cfa222349bc">
      <Terms xmlns="http://schemas.microsoft.com/office/infopath/2007/PartnerControls"/>
    </lcf76f155ced4ddcb4097134ff3c332f>
    <TaxCatchAll xmlns="6edd0292-6970-4739-a1cd-54958a61999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CC2003B759CE54D95143C3B1C53EE33" ma:contentTypeVersion="16" ma:contentTypeDescription="Create a new document." ma:contentTypeScope="" ma:versionID="4b55fefb171165cdbd88fedd7b1692b1">
  <xsd:schema xmlns:xsd="http://www.w3.org/2001/XMLSchema" xmlns:xs="http://www.w3.org/2001/XMLSchema" xmlns:p="http://schemas.microsoft.com/office/2006/metadata/properties" xmlns:ns2="877f4b6c-3e99-4e5f-92c1-2cfa222349bc" xmlns:ns3="6edd0292-6970-4739-a1cd-54958a61999e" targetNamespace="http://schemas.microsoft.com/office/2006/metadata/properties" ma:root="true" ma:fieldsID="b679cd1745b8a6b50a30f4ab44177855" ns2:_="" ns3:_="">
    <xsd:import namespace="877f4b6c-3e99-4e5f-92c1-2cfa222349bc"/>
    <xsd:import namespace="6edd0292-6970-4739-a1cd-54958a61999e"/>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OCR" minOccurs="0"/>
                <xsd:element ref="ns2:MediaServiceLocation" minOccurs="0"/>
                <xsd:element ref="ns2:MediaServiceAutoKeyPoints" minOccurs="0"/>
                <xsd:element ref="ns2:MediaServiceKeyPoint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7f4b6c-3e99-4e5f-92c1-2cfa222349b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72eed17-cc73-4b7a-9080-2a5a44eebbe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edd0292-6970-4739-a1cd-54958a61999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3a0fc009-3444-4b21-90fa-5b626c629664}" ma:internalName="TaxCatchAll" ma:showField="CatchAllData" ma:web="6edd0292-6970-4739-a1cd-54958a61999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6D1B5B7-4706-40E7-8B38-C273CD497652}">
  <ds:schemaRefs>
    <ds:schemaRef ds:uri="http://schemas.microsoft.com/sharepoint/v3/contenttype/forms"/>
  </ds:schemaRefs>
</ds:datastoreItem>
</file>

<file path=customXml/itemProps2.xml><?xml version="1.0" encoding="utf-8"?>
<ds:datastoreItem xmlns:ds="http://schemas.openxmlformats.org/officeDocument/2006/customXml" ds:itemID="{B901E611-4ED2-4819-8FA6-32FEE01533A8}">
  <ds:schemaRefs>
    <ds:schemaRef ds:uri="http://purl.org/dc/terms/"/>
    <ds:schemaRef ds:uri="http://schemas.microsoft.com/office/2006/metadata/properties"/>
    <ds:schemaRef ds:uri="http://schemas.microsoft.com/office/2006/documentManagement/types"/>
    <ds:schemaRef ds:uri="877f4b6c-3e99-4e5f-92c1-2cfa222349bc"/>
    <ds:schemaRef ds:uri="http://purl.org/dc/elements/1.1/"/>
    <ds:schemaRef ds:uri="http://schemas.openxmlformats.org/package/2006/metadata/core-properties"/>
    <ds:schemaRef ds:uri="6edd0292-6970-4739-a1cd-54958a61999e"/>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0D7D62D9-827B-4790-BEEB-B61DBB67D0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77f4b6c-3e99-4e5f-92c1-2cfa222349bc"/>
    <ds:schemaRef ds:uri="6edd0292-6970-4739-a1cd-54958a61999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Waveform</Template>
  <TotalTime>596</TotalTime>
  <Words>626</Words>
  <Application>Microsoft Office PowerPoint</Application>
  <PresentationFormat>On-screen Show (4:3)</PresentationFormat>
  <Paragraphs>103</Paragraphs>
  <Slides>13</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ＭＳ Ｐゴシック</vt:lpstr>
      <vt:lpstr>ＭＳ Ｐゴシック</vt:lpstr>
      <vt:lpstr>Arial</vt:lpstr>
      <vt:lpstr>Calibri</vt:lpstr>
      <vt:lpstr>Candara</vt:lpstr>
      <vt:lpstr>Comic Sans MS</vt:lpstr>
      <vt:lpstr>Symbol</vt:lpstr>
      <vt:lpstr>Wingdings 2</vt:lpstr>
      <vt:lpstr>Waveform</vt:lpstr>
      <vt:lpstr>Welcome to Year 4!  Nightingales: Mrs Thorpe and Mrs Chivers TAs: Mrs King, Mrs Wheeler  Swifts: Miss Lang  TAs: Mrs Pruden, Mrs Lee, Ms Vyse, Mrs Papala  PPA cover: Mr Mitchell (Premier Sports) and Mrs Khan </vt:lpstr>
      <vt:lpstr>PowerPoint Presentation</vt:lpstr>
      <vt:lpstr>English </vt:lpstr>
      <vt:lpstr>Reading  </vt:lpstr>
      <vt:lpstr>PowerPoint Presentation</vt:lpstr>
      <vt:lpstr>PowerPoint Presentation</vt:lpstr>
      <vt:lpstr>Multiplication Tables Check  June 2022</vt:lpstr>
      <vt:lpstr>Times tables </vt:lpstr>
      <vt:lpstr>PowerPoint Presentation</vt:lpstr>
      <vt:lpstr>Topic</vt:lpstr>
      <vt:lpstr>Art and D&amp;T/ PSHE/French/Computing/RE/Music </vt:lpstr>
      <vt:lpstr>P.E</vt:lpstr>
      <vt:lpstr>Home Learning </vt:lpstr>
    </vt:vector>
  </TitlesOfParts>
  <Company>Wandsworth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2</dc:title>
  <dc:creator>Christina Theocharous</dc:creator>
  <cp:lastModifiedBy>Emily Lang</cp:lastModifiedBy>
  <cp:revision>235</cp:revision>
  <dcterms:created xsi:type="dcterms:W3CDTF">2015-09-07T12:10:16Z</dcterms:created>
  <dcterms:modified xsi:type="dcterms:W3CDTF">2022-09-07T16:58:18Z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0x010100CCC2003B759CE54D95143C3B1C53EE33</vt:lpwstr>
  </property>
</Properties>
</file>