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1" r:id="rId5"/>
    <p:sldId id="274" r:id="rId6"/>
    <p:sldId id="279" r:id="rId7"/>
    <p:sldId id="282" r:id="rId8"/>
    <p:sldId id="277" r:id="rId9"/>
    <p:sldId id="278" r:id="rId10"/>
    <p:sldId id="283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D686-A782-4EDA-A727-407995CA2E5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3BC-DF6D-4D92-82BB-C66CFF2D5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91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D686-A782-4EDA-A727-407995CA2E5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3BC-DF6D-4D92-82BB-C66CFF2D5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D686-A782-4EDA-A727-407995CA2E5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3BC-DF6D-4D92-82BB-C66CFF2D5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01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D686-A782-4EDA-A727-407995CA2E5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3BC-DF6D-4D92-82BB-C66CFF2D5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77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D686-A782-4EDA-A727-407995CA2E5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3BC-DF6D-4D92-82BB-C66CFF2D5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D686-A782-4EDA-A727-407995CA2E5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3BC-DF6D-4D92-82BB-C66CFF2D5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72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D686-A782-4EDA-A727-407995CA2E5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3BC-DF6D-4D92-82BB-C66CFF2D5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55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D686-A782-4EDA-A727-407995CA2E5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3BC-DF6D-4D92-82BB-C66CFF2D5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62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D686-A782-4EDA-A727-407995CA2E5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3BC-DF6D-4D92-82BB-C66CFF2D5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95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D686-A782-4EDA-A727-407995CA2E5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3BC-DF6D-4D92-82BB-C66CFF2D5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74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D686-A782-4EDA-A727-407995CA2E5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93BC-DF6D-4D92-82BB-C66CFF2D5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8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D686-A782-4EDA-A727-407995CA2E5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93BC-DF6D-4D92-82BB-C66CFF2D5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92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oktrust.org.uk/books-and-reading/bookfinder/" TargetMode="External"/><Relationship Id="rId2" Type="http://schemas.openxmlformats.org/officeDocument/2006/relationships/hyperlink" Target="http://www.booktrust.org.uk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554480" y="283055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200">
              <a:latin typeface="Comic Sans MS" panose="030F0702030302020204" pitchFamily="66" charset="0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2697480" y="5116558"/>
            <a:ext cx="69294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latin typeface="Comic Sans MS" panose="030F0702030302020204" pitchFamily="66" charset="0"/>
              </a:rPr>
              <a:t>Welcome to Year 5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855" y="2898821"/>
            <a:ext cx="1706563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493" y="882696"/>
            <a:ext cx="6697662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12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4266" y="84767"/>
            <a:ext cx="10880325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3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Herons Team</a:t>
            </a:r>
          </a:p>
          <a:p>
            <a:pPr algn="ctr">
              <a:spcBef>
                <a:spcPct val="0"/>
              </a:spcBef>
            </a:pPr>
            <a:endParaRPr lang="en-US" altLang="en-US" sz="23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Class teachers:</a:t>
            </a:r>
          </a:p>
          <a:p>
            <a:pPr algn="ctr">
              <a:spcBef>
                <a:spcPct val="0"/>
              </a:spcBef>
            </a:pPr>
            <a:endParaRPr lang="en-US" alt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alt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Gilmore: Monday, Tuesday, Wednesday, Friday</a:t>
            </a:r>
          </a:p>
          <a:p>
            <a:pPr algn="ctr">
              <a:spcBef>
                <a:spcPct val="0"/>
              </a:spcBef>
            </a:pPr>
            <a:endParaRPr lang="en-US" alt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Mrs</a:t>
            </a:r>
            <a:r>
              <a:rPr lang="en-US" alt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Rix: Thursday </a:t>
            </a:r>
          </a:p>
          <a:p>
            <a:pPr algn="ctr">
              <a:spcBef>
                <a:spcPct val="0"/>
              </a:spcBef>
            </a:pPr>
            <a:endParaRPr lang="en-US" alt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Teaching Assistants: </a:t>
            </a:r>
            <a:r>
              <a:rPr lang="en-US" alt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Mrs</a:t>
            </a:r>
            <a:r>
              <a:rPr lang="en-US" alt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Pacey, </a:t>
            </a:r>
            <a:r>
              <a:rPr lang="en-US" alt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Mrs</a:t>
            </a:r>
            <a:r>
              <a:rPr lang="en-US" alt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Johnson</a:t>
            </a:r>
          </a:p>
          <a:p>
            <a:pPr algn="ctr">
              <a:spcBef>
                <a:spcPct val="0"/>
              </a:spcBef>
            </a:pPr>
            <a:endParaRPr lang="en-US" altLang="en-US" sz="23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sz="23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Kingfishers</a:t>
            </a:r>
            <a:r>
              <a:rPr lang="en-GB" altLang="en-US" sz="23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300" b="1" u="sng" dirty="0"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</a:p>
          <a:p>
            <a:pPr>
              <a:spcBef>
                <a:spcPct val="0"/>
              </a:spcBef>
            </a:pPr>
            <a:endParaRPr lang="en-GB" alt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2300" dirty="0">
                <a:latin typeface="Arial" panose="020B0604020202020204" pitchFamily="34" charset="0"/>
                <a:cs typeface="Arial" panose="020B0604020202020204" pitchFamily="34" charset="0"/>
              </a:rPr>
              <a:t>Class teachers</a:t>
            </a:r>
            <a:r>
              <a:rPr lang="en-GB" alt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spcBef>
                <a:spcPct val="0"/>
              </a:spcBef>
            </a:pPr>
            <a:endParaRPr lang="en-GB" alt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2300" dirty="0">
                <a:latin typeface="Arial" panose="020B0604020202020204" pitchFamily="34" charset="0"/>
                <a:cs typeface="Arial" panose="020B0604020202020204" pitchFamily="34" charset="0"/>
              </a:rPr>
              <a:t>Mr </a:t>
            </a:r>
            <a:r>
              <a:rPr lang="en-GB" alt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White: Monday, Tuesday, Wednesday, Thursday</a:t>
            </a:r>
            <a:endParaRPr lang="en-GB" alt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en-GB" alt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Friday: Mrs Collins</a:t>
            </a:r>
          </a:p>
          <a:p>
            <a:pPr algn="ctr">
              <a:spcBef>
                <a:spcPct val="0"/>
              </a:spcBef>
            </a:pPr>
            <a:endParaRPr lang="en-GB" alt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2300" dirty="0">
                <a:latin typeface="Arial" panose="020B0604020202020204" pitchFamily="34" charset="0"/>
                <a:cs typeface="Arial" panose="020B0604020202020204" pitchFamily="34" charset="0"/>
              </a:rPr>
              <a:t>Teaching </a:t>
            </a:r>
            <a:r>
              <a:rPr lang="en-GB" alt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Assistants: Mrs Percival, Mrs Pacey, Mrs Wheeler, Mrs Foster</a:t>
            </a:r>
            <a:endParaRPr lang="en-GB" alt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6344" y="297204"/>
            <a:ext cx="1418247" cy="12402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3752" y="3611419"/>
            <a:ext cx="1360839" cy="145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45539" y="822960"/>
            <a:ext cx="2946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 smtClean="0">
                <a:latin typeface="Letter-join 6" panose="02000805000000020003" pitchFamily="50" charset="0"/>
              </a:rPr>
              <a:t>A Typical Day</a:t>
            </a:r>
            <a:endParaRPr lang="en-GB" sz="2800" u="sng" dirty="0">
              <a:latin typeface="Letter-join 6" panose="02000805000000020003" pitchFamily="50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460909"/>
              </p:ext>
            </p:extLst>
          </p:nvPr>
        </p:nvGraphicFramePr>
        <p:xfrm>
          <a:off x="2011680" y="1476102"/>
          <a:ext cx="8621486" cy="5121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5054">
                  <a:extLst>
                    <a:ext uri="{9D8B030D-6E8A-4147-A177-3AD203B41FA5}">
                      <a16:colId xmlns:a16="http://schemas.microsoft.com/office/drawing/2014/main" val="1479954488"/>
                    </a:ext>
                  </a:extLst>
                </a:gridCol>
                <a:gridCol w="5306432">
                  <a:extLst>
                    <a:ext uri="{9D8B030D-6E8A-4147-A177-3AD203B41FA5}">
                      <a16:colId xmlns:a16="http://schemas.microsoft.com/office/drawing/2014/main" val="3339613869"/>
                    </a:ext>
                  </a:extLst>
                </a:gridCol>
              </a:tblGrid>
              <a:tr h="638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Time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Lesson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8796476"/>
                  </a:ext>
                </a:extLst>
              </a:tr>
              <a:tr h="638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8.45 – 8.55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Children come in/Register and </a:t>
                      </a:r>
                      <a:r>
                        <a:rPr lang="en-GB" sz="2000" dirty="0" smtClean="0">
                          <a:effectLst/>
                        </a:rPr>
                        <a:t>Morning Activity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9954042"/>
                  </a:ext>
                </a:extLst>
              </a:tr>
              <a:tr h="638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8.55 </a:t>
                      </a:r>
                      <a:r>
                        <a:rPr lang="en-GB" sz="2000" dirty="0">
                          <a:effectLst/>
                        </a:rPr>
                        <a:t>– </a:t>
                      </a:r>
                      <a:r>
                        <a:rPr lang="en-GB" sz="2000" dirty="0" smtClean="0">
                          <a:effectLst/>
                        </a:rPr>
                        <a:t>10.30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English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5180217"/>
                  </a:ext>
                </a:extLst>
              </a:tr>
              <a:tr h="638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10.30 </a:t>
                      </a:r>
                      <a:r>
                        <a:rPr lang="en-GB" sz="2000" dirty="0">
                          <a:effectLst/>
                        </a:rPr>
                        <a:t>– </a:t>
                      </a:r>
                      <a:r>
                        <a:rPr lang="en-GB" sz="2000" dirty="0" smtClean="0">
                          <a:effectLst/>
                        </a:rPr>
                        <a:t>10.50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Assembly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0878184"/>
                  </a:ext>
                </a:extLst>
              </a:tr>
              <a:tr h="638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10.50 </a:t>
                      </a:r>
                      <a:r>
                        <a:rPr lang="en-GB" sz="2000" dirty="0">
                          <a:effectLst/>
                        </a:rPr>
                        <a:t>– </a:t>
                      </a:r>
                      <a:r>
                        <a:rPr lang="en-GB" sz="2000" dirty="0" smtClean="0">
                          <a:effectLst/>
                        </a:rPr>
                        <a:t>11.10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Break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2360850"/>
                  </a:ext>
                </a:extLst>
              </a:tr>
              <a:tr h="638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11.10 </a:t>
                      </a:r>
                      <a:r>
                        <a:rPr lang="en-GB" sz="2000" dirty="0">
                          <a:effectLst/>
                        </a:rPr>
                        <a:t>– </a:t>
                      </a:r>
                      <a:r>
                        <a:rPr lang="en-GB" sz="2000" dirty="0" smtClean="0">
                          <a:effectLst/>
                        </a:rPr>
                        <a:t>12.15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Maths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1210784"/>
                  </a:ext>
                </a:extLst>
              </a:tr>
              <a:tr h="638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12.15 </a:t>
                      </a:r>
                      <a:r>
                        <a:rPr lang="en-GB" sz="2000" dirty="0">
                          <a:effectLst/>
                        </a:rPr>
                        <a:t>– </a:t>
                      </a:r>
                      <a:r>
                        <a:rPr lang="en-GB" sz="2000" dirty="0" smtClean="0">
                          <a:effectLst/>
                        </a:rPr>
                        <a:t>1.15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6924845"/>
                  </a:ext>
                </a:extLst>
              </a:tr>
              <a:tr h="638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1.15 </a:t>
                      </a:r>
                      <a:r>
                        <a:rPr lang="en-GB" sz="2000" dirty="0">
                          <a:effectLst/>
                        </a:rPr>
                        <a:t>– </a:t>
                      </a:r>
                      <a:r>
                        <a:rPr lang="en-GB" sz="2000" dirty="0" smtClean="0">
                          <a:effectLst/>
                        </a:rPr>
                        <a:t>3.20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Science/Topic/Music/Computing/PE/French/RE/ Art/DT/PSHE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1591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6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2768" y="890615"/>
            <a:ext cx="960003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3600" b="1" u="sng" dirty="0" smtClean="0"/>
              <a:t>PE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sz="2000" dirty="0" smtClean="0"/>
              <a:t>Our PE days are TUESDAYS (class teacher) and THURSDAYS (Premier Sport)</a:t>
            </a:r>
            <a:endParaRPr lang="en-US" sz="2000" dirty="0"/>
          </a:p>
          <a:p>
            <a:pPr fontAlgn="base"/>
            <a:endParaRPr lang="en-US" sz="20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dirty="0" smtClean="0"/>
              <a:t>PE </a:t>
            </a:r>
            <a:r>
              <a:rPr lang="en-US" sz="2000" dirty="0"/>
              <a:t>kit to be worn to school for whole </a:t>
            </a:r>
            <a:r>
              <a:rPr lang="en-US" sz="2000" dirty="0" smtClean="0"/>
              <a:t>day.</a:t>
            </a:r>
            <a:endParaRPr lang="en-US" sz="20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dirty="0" smtClean="0"/>
              <a:t>Tuesdays – outdoor; Thursdays – indoor/outdoor</a:t>
            </a:r>
            <a:endParaRPr lang="en-US" sz="20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dirty="0"/>
              <a:t>Outdoor kits must include suitable outdoor shoes that children can get wet and run safely in e.g. </a:t>
            </a:r>
            <a:r>
              <a:rPr lang="en-US" sz="2000" dirty="0" smtClean="0"/>
              <a:t>trainers. They </a:t>
            </a:r>
            <a:r>
              <a:rPr lang="en-US" sz="2000" dirty="0"/>
              <a:t>also need their legs covered with something they can move easily in e.g. leggings or jogging bottoms (school </a:t>
            </a:r>
            <a:r>
              <a:rPr lang="en-US" sz="2000" dirty="0" err="1" smtClean="0"/>
              <a:t>colours</a:t>
            </a:r>
            <a:r>
              <a:rPr lang="en-US" sz="2000" dirty="0" smtClean="0"/>
              <a:t>, please).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School sweatshirts may be </a:t>
            </a:r>
            <a:r>
              <a:rPr lang="en-US" sz="2000" dirty="0" smtClean="0"/>
              <a:t>worn.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dirty="0" smtClean="0"/>
              <a:t>Earrings </a:t>
            </a:r>
            <a:r>
              <a:rPr lang="en-US" sz="2000" dirty="0"/>
              <a:t>should not be worn on PE days unless children can remove them.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dirty="0"/>
              <a:t>Long hair should be tied back with a band.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52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103" y="120073"/>
            <a:ext cx="9256280" cy="663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02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315" y="116464"/>
            <a:ext cx="4614928" cy="666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0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0709" y="1045028"/>
            <a:ext cx="111534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Reading:</a:t>
            </a:r>
          </a:p>
          <a:p>
            <a:endParaRPr lang="en-US" sz="28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We would love to have parent readers in school – do stay behind if you’d like to volunteer!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We need a librarian for each class </a:t>
            </a:r>
            <a:r>
              <a:rPr lang="en-US" sz="2800" dirty="0"/>
              <a:t>– do stay behind </a:t>
            </a:r>
            <a:r>
              <a:rPr lang="en-US" sz="2800" dirty="0" smtClean="0"/>
              <a:t>if </a:t>
            </a:r>
            <a:r>
              <a:rPr lang="en-US" sz="2800" dirty="0"/>
              <a:t>you’d like </a:t>
            </a:r>
            <a:r>
              <a:rPr lang="en-US" sz="2800" dirty="0" smtClean="0"/>
              <a:t>to volunteer!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</a:t>
            </a:r>
            <a:r>
              <a:rPr lang="en-US" sz="2800" dirty="0" smtClean="0"/>
              <a:t>f you need help finding appropriate books, please do talk to us or use the “</a:t>
            </a:r>
            <a:r>
              <a:rPr lang="en-US" sz="2800" dirty="0" err="1" smtClean="0"/>
              <a:t>Bookfinder</a:t>
            </a:r>
            <a:r>
              <a:rPr lang="en-US" sz="2800" dirty="0" smtClean="0"/>
              <a:t>” on </a:t>
            </a:r>
            <a:r>
              <a:rPr lang="en-US" sz="2800" dirty="0" smtClean="0">
                <a:hlinkClick r:id="rId2"/>
              </a:rPr>
              <a:t>www.booktrust.org.uk</a:t>
            </a:r>
            <a:r>
              <a:rPr lang="en-US" sz="2800" dirty="0" smtClean="0"/>
              <a:t> 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dirty="0">
                <a:hlinkClick r:id="rId3"/>
              </a:rPr>
              <a:t>https://www.booktrust.org.uk/books-and-reading/bookfinder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31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880737" y="1212155"/>
            <a:ext cx="8229600" cy="1139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GB" sz="3600" dirty="0" smtClean="0">
                <a:latin typeface="Comic Sans MS" pitchFamily="66" charset="0"/>
                <a:ea typeface="+mn-ea"/>
                <a:cs typeface="+mn-cs"/>
              </a:rPr>
              <a:t>Thank You</a:t>
            </a:r>
            <a:endParaRPr lang="en-GB" sz="3600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80223" y="2528986"/>
            <a:ext cx="82296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Thank you for attending and we look forward to getting to know you all!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706" y="4022823"/>
            <a:ext cx="6697662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605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7f4b6c-3e99-4e5f-92c1-2cfa222349bc">
      <Terms xmlns="http://schemas.microsoft.com/office/infopath/2007/PartnerControls"/>
    </lcf76f155ced4ddcb4097134ff3c332f>
    <TaxCatchAll xmlns="6edd0292-6970-4739-a1cd-54958a61999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C2003B759CE54D95143C3B1C53EE33" ma:contentTypeVersion="16" ma:contentTypeDescription="Create a new document." ma:contentTypeScope="" ma:versionID="4b55fefb171165cdbd88fedd7b1692b1">
  <xsd:schema xmlns:xsd="http://www.w3.org/2001/XMLSchema" xmlns:xs="http://www.w3.org/2001/XMLSchema" xmlns:p="http://schemas.microsoft.com/office/2006/metadata/properties" xmlns:ns2="877f4b6c-3e99-4e5f-92c1-2cfa222349bc" xmlns:ns3="6edd0292-6970-4739-a1cd-54958a61999e" targetNamespace="http://schemas.microsoft.com/office/2006/metadata/properties" ma:root="true" ma:fieldsID="b679cd1745b8a6b50a30f4ab44177855" ns2:_="" ns3:_="">
    <xsd:import namespace="877f4b6c-3e99-4e5f-92c1-2cfa222349bc"/>
    <xsd:import namespace="6edd0292-6970-4739-a1cd-54958a6199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7f4b6c-3e99-4e5f-92c1-2cfa222349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72eed17-cc73-4b7a-9080-2a5a44eebb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dd0292-6970-4739-a1cd-54958a61999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a0fc009-3444-4b21-90fa-5b626c629664}" ma:internalName="TaxCatchAll" ma:showField="CatchAllData" ma:web="6edd0292-6970-4739-a1cd-54958a6199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4CDBEA-C144-48C6-B4AB-84B767A56201}">
  <ds:schemaRefs>
    <ds:schemaRef ds:uri="877f4b6c-3e99-4e5f-92c1-2cfa222349bc"/>
    <ds:schemaRef ds:uri="http://schemas.microsoft.com/office/2006/documentManagement/types"/>
    <ds:schemaRef ds:uri="6edd0292-6970-4739-a1cd-54958a61999e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3527C7C-477A-429B-9E79-B9776B8C0C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0BFC28-4C5C-434A-9E51-78A58BDFF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7f4b6c-3e99-4e5f-92c1-2cfa222349bc"/>
    <ds:schemaRef ds:uri="6edd0292-6970-4739-a1cd-54958a6199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295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Letter-join 6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Cambridgeshire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Martin</dc:creator>
  <cp:lastModifiedBy>Baslington Diane</cp:lastModifiedBy>
  <cp:revision>49</cp:revision>
  <dcterms:created xsi:type="dcterms:W3CDTF">2017-09-10T13:28:05Z</dcterms:created>
  <dcterms:modified xsi:type="dcterms:W3CDTF">2022-10-11T08:57:22Z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0x010100CCC2003B759CE54D95143C3B1C53EE33</vt:lpwstr>
  </property>
  <property fmtid="{D5CDD505-2E9C-101B-9397-08002B2CF9AE}" pid="3" name="MediaServiceImageTags">
    <vt:lpwstr/>
  </property>
</Properties>
</file>