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5"/>
  </p:notesMasterIdLst>
  <p:sldIdLst>
    <p:sldId id="257" r:id="rId5"/>
    <p:sldId id="258" r:id="rId6"/>
    <p:sldId id="266" r:id="rId7"/>
    <p:sldId id="288" r:id="rId8"/>
    <p:sldId id="267" r:id="rId9"/>
    <p:sldId id="284" r:id="rId10"/>
    <p:sldId id="293" r:id="rId11"/>
    <p:sldId id="265" r:id="rId12"/>
    <p:sldId id="274" r:id="rId13"/>
    <p:sldId id="292" r:id="rId14"/>
    <p:sldId id="286" r:id="rId15"/>
    <p:sldId id="281" r:id="rId16"/>
    <p:sldId id="278" r:id="rId17"/>
    <p:sldId id="279" r:id="rId18"/>
    <p:sldId id="283" r:id="rId19"/>
    <p:sldId id="260" r:id="rId20"/>
    <p:sldId id="282" r:id="rId21"/>
    <p:sldId id="289" r:id="rId22"/>
    <p:sldId id="290" r:id="rId23"/>
    <p:sldId id="25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522"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34E496-D8B6-4EF8-AF56-63528062637E}" type="datetimeFigureOut">
              <a:rPr lang="en-GB" smtClean="0"/>
              <a:t>10/09/2026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6BB338-D9C4-44DA-BF4F-F5E44D3C0B19}" type="slidenum">
              <a:rPr lang="en-GB" smtClean="0"/>
              <a:t>‹#›</a:t>
            </a:fld>
            <a:endParaRPr lang="en-GB"/>
          </a:p>
        </p:txBody>
      </p:sp>
    </p:spTree>
    <p:extLst>
      <p:ext uri="{BB962C8B-B14F-4D97-AF65-F5344CB8AC3E}">
        <p14:creationId xmlns:p14="http://schemas.microsoft.com/office/powerpoint/2010/main" val="2847550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D5EE3B96-2763-442C-9993-73AD0BC1A16F}" type="slidenum">
              <a:rPr lang="en-GB" altLang="en-US" smtClean="0">
                <a:latin typeface="Comic Sans MS" pitchFamily="66" charset="0"/>
              </a:rPr>
              <a:pPr eaLnBrk="1" hangingPunct="1">
                <a:spcBef>
                  <a:spcPct val="0"/>
                </a:spcBef>
              </a:pPr>
              <a:t>1</a:t>
            </a:fld>
            <a:endParaRPr lang="en-GB" altLang="en-US">
              <a:latin typeface="Comic Sans MS" pitchFamily="66" charset="0"/>
            </a:endParaRPr>
          </a:p>
        </p:txBody>
      </p:sp>
    </p:spTree>
    <p:extLst>
      <p:ext uri="{BB962C8B-B14F-4D97-AF65-F5344CB8AC3E}">
        <p14:creationId xmlns:p14="http://schemas.microsoft.com/office/powerpoint/2010/main" val="25937318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28A16444-E25A-4C96-986E-485F61E52D95}" type="slidenum">
              <a:rPr lang="en-GB" altLang="en-US" smtClean="0">
                <a:latin typeface="Comic Sans MS" pitchFamily="66" charset="0"/>
              </a:rPr>
              <a:pPr eaLnBrk="1" hangingPunct="1">
                <a:spcBef>
                  <a:spcPct val="0"/>
                </a:spcBef>
              </a:pPr>
              <a:t>2</a:t>
            </a:fld>
            <a:endParaRPr lang="en-GB" altLang="en-US">
              <a:latin typeface="Comic Sans MS" pitchFamily="66" charset="0"/>
            </a:endParaRPr>
          </a:p>
        </p:txBody>
      </p:sp>
    </p:spTree>
    <p:extLst>
      <p:ext uri="{BB962C8B-B14F-4D97-AF65-F5344CB8AC3E}">
        <p14:creationId xmlns:p14="http://schemas.microsoft.com/office/powerpoint/2010/main" val="1458371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3</a:t>
            </a:fld>
            <a:endParaRPr lang="en-GB"/>
          </a:p>
        </p:txBody>
      </p:sp>
    </p:spTree>
    <p:extLst>
      <p:ext uri="{BB962C8B-B14F-4D97-AF65-F5344CB8AC3E}">
        <p14:creationId xmlns:p14="http://schemas.microsoft.com/office/powerpoint/2010/main" val="3713742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6572F717-5CBF-42DB-81B5-D6D2A476E53C}" type="slidenum">
              <a:rPr lang="en-GB" altLang="en-US" smtClean="0">
                <a:latin typeface="Comic Sans MS" pitchFamily="66" charset="0"/>
              </a:rPr>
              <a:pPr eaLnBrk="1" hangingPunct="1">
                <a:spcBef>
                  <a:spcPct val="0"/>
                </a:spcBef>
              </a:pPr>
              <a:t>5</a:t>
            </a:fld>
            <a:endParaRPr lang="en-GB" altLang="en-US">
              <a:latin typeface="Comic Sans MS" pitchFamily="66" charset="0"/>
            </a:endParaRPr>
          </a:p>
        </p:txBody>
      </p:sp>
    </p:spTree>
    <p:extLst>
      <p:ext uri="{BB962C8B-B14F-4D97-AF65-F5344CB8AC3E}">
        <p14:creationId xmlns:p14="http://schemas.microsoft.com/office/powerpoint/2010/main" val="1114303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59EE8D46-CC69-4ECD-A48F-4B8100AEE85E}" type="slidenum">
              <a:rPr lang="en-GB" altLang="en-US" smtClean="0">
                <a:latin typeface="Comic Sans MS" pitchFamily="66" charset="0"/>
              </a:rPr>
              <a:pPr eaLnBrk="1" hangingPunct="1">
                <a:spcBef>
                  <a:spcPct val="0"/>
                </a:spcBef>
              </a:pPr>
              <a:t>8</a:t>
            </a:fld>
            <a:endParaRPr lang="en-GB" altLang="en-US">
              <a:latin typeface="Comic Sans MS" pitchFamily="66" charset="0"/>
            </a:endParaRPr>
          </a:p>
        </p:txBody>
      </p:sp>
    </p:spTree>
    <p:extLst>
      <p:ext uri="{BB962C8B-B14F-4D97-AF65-F5344CB8AC3E}">
        <p14:creationId xmlns:p14="http://schemas.microsoft.com/office/powerpoint/2010/main" val="1461377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MS PGothic" pitchFamily="34" charset="-128"/>
              </a:defRPr>
            </a:lvl1pPr>
            <a:lvl2pPr marL="742950" indent="-285750" eaLnBrk="0" hangingPunct="0">
              <a:spcBef>
                <a:spcPct val="30000"/>
              </a:spcBef>
              <a:defRPr sz="1200">
                <a:solidFill>
                  <a:schemeClr val="tx1"/>
                </a:solidFill>
                <a:latin typeface="Calibri" pitchFamily="34" charset="0"/>
                <a:ea typeface="MS PGothic" pitchFamily="34" charset="-128"/>
              </a:defRPr>
            </a:lvl2pPr>
            <a:lvl3pPr marL="1143000" indent="-228600" eaLnBrk="0" hangingPunct="0">
              <a:spcBef>
                <a:spcPct val="30000"/>
              </a:spcBef>
              <a:defRPr sz="1200">
                <a:solidFill>
                  <a:schemeClr val="tx1"/>
                </a:solidFill>
                <a:latin typeface="Calibri" pitchFamily="34" charset="0"/>
                <a:ea typeface="MS PGothic" pitchFamily="34" charset="-128"/>
              </a:defRPr>
            </a:lvl3pPr>
            <a:lvl4pPr marL="1600200" indent="-228600" eaLnBrk="0" hangingPunct="0">
              <a:spcBef>
                <a:spcPct val="30000"/>
              </a:spcBef>
              <a:defRPr sz="1200">
                <a:solidFill>
                  <a:schemeClr val="tx1"/>
                </a:solidFill>
                <a:latin typeface="Calibri" pitchFamily="34" charset="0"/>
                <a:ea typeface="MS PGothic" pitchFamily="34" charset="-128"/>
              </a:defRPr>
            </a:lvl4pPr>
            <a:lvl5pPr marL="2057400" indent="-228600" eaLnBrk="0" hangingPunct="0">
              <a:spcBef>
                <a:spcPct val="30000"/>
              </a:spcBef>
              <a:defRPr sz="1200">
                <a:solidFill>
                  <a:schemeClr val="tx1"/>
                </a:solidFill>
                <a:latin typeface="Calibri" pitchFamily="34" charset="0"/>
                <a:ea typeface="MS PGothic"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MS PGothic"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MS PGothic"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MS PGothic"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MS PGothic" pitchFamily="34" charset="-128"/>
              </a:defRPr>
            </a:lvl9pPr>
          </a:lstStyle>
          <a:p>
            <a:pPr eaLnBrk="1" hangingPunct="1">
              <a:spcBef>
                <a:spcPct val="0"/>
              </a:spcBef>
            </a:pPr>
            <a:fld id="{21FB5431-3FC0-4D4E-8CAB-F0910AA23E7A}" type="slidenum">
              <a:rPr lang="en-GB" altLang="en-US" smtClean="0">
                <a:latin typeface="Comic Sans MS" pitchFamily="66" charset="0"/>
              </a:rPr>
              <a:pPr eaLnBrk="1" hangingPunct="1">
                <a:spcBef>
                  <a:spcPct val="0"/>
                </a:spcBef>
              </a:pPr>
              <a:t>16</a:t>
            </a:fld>
            <a:endParaRPr lang="en-GB" altLang="en-US">
              <a:latin typeface="Comic Sans MS" pitchFamily="66" charset="0"/>
            </a:endParaRPr>
          </a:p>
        </p:txBody>
      </p:sp>
    </p:spTree>
    <p:extLst>
      <p:ext uri="{BB962C8B-B14F-4D97-AF65-F5344CB8AC3E}">
        <p14:creationId xmlns:p14="http://schemas.microsoft.com/office/powerpoint/2010/main" val="2075283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0B02E25-223E-504F-89F7-0D2F81182364}" type="slidenum">
              <a:rPr lang="en-US" smtClean="0"/>
              <a:t>20</a:t>
            </a:fld>
            <a:endParaRPr lang="en-US"/>
          </a:p>
        </p:txBody>
      </p:sp>
    </p:spTree>
    <p:extLst>
      <p:ext uri="{BB962C8B-B14F-4D97-AF65-F5344CB8AC3E}">
        <p14:creationId xmlns:p14="http://schemas.microsoft.com/office/powerpoint/2010/main" val="697235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6160BD-F832-47D1-9F13-25B075F615A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292758-390B-4607-9ADF-F614363964DE}"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6160BD-F832-47D1-9F13-25B075F615A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292758-390B-4607-9ADF-F614363964DE}" type="slidenum">
              <a:rPr lang="en-GB" smtClean="0"/>
              <a:t>‹#›</a:t>
            </a:fld>
            <a:endParaRPr lang="en-GB"/>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6160BD-F832-47D1-9F13-25B075F615A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292758-390B-4607-9ADF-F614363964DE}"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B26160BD-F832-47D1-9F13-25B075F615AF}"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292758-390B-4607-9ADF-F614363964DE}" type="slidenum">
              <a:rPr lang="en-GB" smtClean="0"/>
              <a:t>‹#›</a:t>
            </a:fld>
            <a:endParaRPr lang="en-GB"/>
          </a:p>
        </p:txBody>
      </p:sp>
      <p:sp>
        <p:nvSpPr>
          <p:cNvPr id="9" name="Content Placeholder 8"/>
          <p:cNvSpPr>
            <a:spLocks noGrp="1"/>
          </p:cNvSpPr>
          <p:nvPr>
            <p:ph sz="quarter" idx="13"/>
          </p:nvPr>
        </p:nvSpPr>
        <p:spPr>
          <a:xfrm>
            <a:off x="676655"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679192"/>
            <a:ext cx="3822192" cy="3447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6160BD-F832-47D1-9F13-25B075F615AF}"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6292758-390B-4607-9ADF-F614363964DE}"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26160BD-F832-47D1-9F13-25B075F615AF}"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6292758-390B-4607-9ADF-F614363964DE}"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26160BD-F832-47D1-9F13-25B075F615AF}"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6292758-390B-4607-9ADF-F614363964DE}"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26160BD-F832-47D1-9F13-25B075F615AF}"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292758-390B-4607-9ADF-F614363964DE}" type="slidenum">
              <a:rPr lang="en-GB" smtClean="0"/>
              <a:t>‹#›</a:t>
            </a:fld>
            <a:endParaRPr lang="en-GB"/>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6160BD-F832-47D1-9F13-25B075F615AF}"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6292758-390B-4607-9ADF-F614363964DE}" type="slidenum">
              <a:rPr lang="en-GB" smtClean="0"/>
              <a:t>‹#›</a:t>
            </a:fld>
            <a:endParaRPr lang="en-GB"/>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6160BD-F832-47D1-9F13-25B075F615A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292758-390B-4607-9ADF-F614363964DE}"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26160BD-F832-47D1-9F13-25B075F615AF}"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6292758-390B-4607-9ADF-F614363964DE}" type="slidenum">
              <a:rPr lang="en-GB" smtClean="0"/>
              <a:t>‹#›</a:t>
            </a:fld>
            <a:endParaRPr lang="en-GB"/>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26160BD-F832-47D1-9F13-25B075F615AF}" type="datetimeFigureOut">
              <a:rPr lang="en-GB" smtClean="0"/>
              <a:t>10/09/2026</a:t>
            </a:fld>
            <a:endParaRPr lang="en-GB"/>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GB"/>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6292758-390B-4607-9ADF-F614363964DE}" type="slidenum">
              <a:rPr lang="en-GB" smtClean="0"/>
              <a:t>‹#›</a:t>
            </a:fld>
            <a:endParaRPr lang="en-GB"/>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www.booktrust.org.uk/"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home.oxfordowl.co.uk/"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purplemash.com/#app/games/timestables_assessment" TargetMode="External"/><Relationship Id="rId2" Type="http://schemas.openxmlformats.org/officeDocument/2006/relationships/hyperlink" Target="https://mathsframe.co.uk/en/resources/resource/477" TargetMode="External"/><Relationship Id="rId1" Type="http://schemas.openxmlformats.org/officeDocument/2006/relationships/slideLayout" Target="../slideLayouts/slideLayout2.xml"/><Relationship Id="rId5" Type="http://schemas.openxmlformats.org/officeDocument/2006/relationships/hyperlink" Target="https://www.topmarks.co.uk/maths-games/hit-the-button" TargetMode="External"/><Relationship Id="rId4" Type="http://schemas.openxmlformats.org/officeDocument/2006/relationships/hyperlink" Target="https://ttrockstar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mailto:bellbirdpta@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48"/>
            <a:ext cx="7772400" cy="5213176"/>
          </a:xfrm>
        </p:spPr>
        <p:txBody>
          <a:bodyPr>
            <a:normAutofit/>
          </a:bodyPr>
          <a:lstStyle/>
          <a:p>
            <a:r>
              <a:rPr lang="en-GB" dirty="0"/>
              <a:t>Welcome to Year 4!</a:t>
            </a:r>
            <a:br>
              <a:rPr lang="en-GB" dirty="0"/>
            </a:br>
            <a:br>
              <a:rPr lang="en-GB" dirty="0"/>
            </a:br>
            <a:r>
              <a:rPr lang="en-GB" sz="3000" dirty="0"/>
              <a:t>Nightingales: Mrs Dervish and Mrs Chivers</a:t>
            </a:r>
            <a:br>
              <a:rPr lang="en-GB" sz="3000" dirty="0"/>
            </a:br>
            <a:r>
              <a:rPr lang="en-GB" sz="3000" dirty="0"/>
              <a:t>TAs: Mrs Wheeler &amp;  Miss Neal</a:t>
            </a:r>
            <a:br>
              <a:rPr lang="en-GB" sz="3000" dirty="0"/>
            </a:br>
            <a:br>
              <a:rPr lang="en-GB" sz="3000" dirty="0"/>
            </a:br>
            <a:r>
              <a:rPr lang="en-GB" sz="3000" dirty="0"/>
              <a:t>Swifts: Miss Smith</a:t>
            </a:r>
            <a:br>
              <a:rPr lang="en-GB" sz="3000" dirty="0"/>
            </a:br>
            <a:r>
              <a:rPr lang="en-GB" sz="3000" dirty="0"/>
              <a:t>TAs: Mrs Stock, Mrs Beckwith and Mrs Taylor</a:t>
            </a:r>
            <a:br>
              <a:rPr lang="en-GB" sz="3000" dirty="0"/>
            </a:br>
            <a:br>
              <a:rPr lang="en-GB" sz="3000" dirty="0"/>
            </a:br>
            <a:r>
              <a:rPr lang="en-GB" sz="3000" dirty="0"/>
              <a:t>PPA cover: Mr Pauley, Miss </a:t>
            </a:r>
            <a:r>
              <a:rPr lang="en-GB" sz="3000" dirty="0" err="1"/>
              <a:t>Vyse</a:t>
            </a:r>
            <a:endParaRPr lang="en-GB" dirty="0"/>
          </a:p>
        </p:txBody>
      </p:sp>
    </p:spTree>
    <p:extLst>
      <p:ext uri="{BB962C8B-B14F-4D97-AF65-F5344CB8AC3E}">
        <p14:creationId xmlns:p14="http://schemas.microsoft.com/office/powerpoint/2010/main" val="63770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5"/>
          <p:cNvSpPr>
            <a:spLocks noGrp="1" noChangeArrowheads="1"/>
          </p:cNvSpPr>
          <p:nvPr>
            <p:ph idx="1"/>
          </p:nvPr>
        </p:nvSpPr>
        <p:spPr>
          <a:xfrm>
            <a:off x="571500" y="285750"/>
            <a:ext cx="6885717" cy="705957"/>
          </a:xfrm>
        </p:spPr>
        <p:txBody>
          <a:bodyPr vert="horz" lIns="91440" tIns="45720" rIns="91440" bIns="45720" rtlCol="0" anchor="t">
            <a:normAutofit fontScale="55000" lnSpcReduction="20000"/>
          </a:bodyPr>
          <a:lstStyle/>
          <a:p>
            <a:pPr eaLnBrk="1" fontAlgn="auto" hangingPunct="1">
              <a:lnSpc>
                <a:spcPct val="80000"/>
              </a:lnSpc>
              <a:spcAft>
                <a:spcPts val="0"/>
              </a:spcAft>
              <a:buClr>
                <a:schemeClr val="accent1">
                  <a:lumMod val="60000"/>
                  <a:lumOff val="40000"/>
                </a:schemeClr>
              </a:buClr>
              <a:defRPr/>
            </a:pPr>
            <a:endParaRPr lang="en-GB" sz="800" dirty="0">
              <a:solidFill>
                <a:schemeClr val="tx1">
                  <a:lumMod val="65000"/>
                  <a:lumOff val="35000"/>
                </a:schemeClr>
              </a:solidFill>
              <a:latin typeface="Comic Sans MS" charset="0"/>
              <a:ea typeface="+mn-ea"/>
            </a:endParaRPr>
          </a:p>
          <a:p>
            <a:pPr algn="ctr" eaLnBrk="1" fontAlgn="auto" hangingPunct="1">
              <a:lnSpc>
                <a:spcPct val="80000"/>
              </a:lnSpc>
              <a:spcAft>
                <a:spcPts val="0"/>
              </a:spcAft>
              <a:buClr>
                <a:schemeClr val="accent1">
                  <a:lumMod val="60000"/>
                  <a:lumOff val="40000"/>
                </a:schemeClr>
              </a:buClr>
              <a:buFontTx/>
              <a:buNone/>
              <a:defRPr/>
            </a:pPr>
            <a:r>
              <a:rPr lang="en-GB" sz="6900" dirty="0">
                <a:solidFill>
                  <a:schemeClr val="bg1"/>
                </a:solidFill>
                <a:latin typeface="Candara" panose="020E0502030303020204" pitchFamily="34" charset="0"/>
                <a:cs typeface="Calibri"/>
              </a:rPr>
              <a:t>A Typical day</a:t>
            </a:r>
            <a:endParaRPr lang="en-GB" sz="1800" dirty="0">
              <a:solidFill>
                <a:schemeClr val="bg1"/>
              </a:solidFill>
              <a:latin typeface="Candara" panose="020E0502030303020204" pitchFamily="34" charset="0"/>
              <a:cs typeface="Calibri"/>
            </a:endParaRPr>
          </a:p>
        </p:txBody>
      </p:sp>
      <p:graphicFrame>
        <p:nvGraphicFramePr>
          <p:cNvPr id="7" name="Table 6">
            <a:extLst>
              <a:ext uri="{FF2B5EF4-FFF2-40B4-BE49-F238E27FC236}">
                <a16:creationId xmlns:a16="http://schemas.microsoft.com/office/drawing/2014/main" id="{A42831E9-7404-4BDA-9621-555DB346343D}"/>
              </a:ext>
            </a:extLst>
          </p:cNvPr>
          <p:cNvGraphicFramePr>
            <a:graphicFrameLocks noGrp="1"/>
          </p:cNvGraphicFramePr>
          <p:nvPr>
            <p:extLst>
              <p:ext uri="{D42A27DB-BD31-4B8C-83A1-F6EECF244321}">
                <p14:modId xmlns:p14="http://schemas.microsoft.com/office/powerpoint/2010/main" val="781778782"/>
              </p:ext>
            </p:extLst>
          </p:nvPr>
        </p:nvGraphicFramePr>
        <p:xfrm>
          <a:off x="899592" y="1772816"/>
          <a:ext cx="7344816" cy="4708172"/>
        </p:xfrm>
        <a:graphic>
          <a:graphicData uri="http://schemas.openxmlformats.org/drawingml/2006/table">
            <a:tbl>
              <a:tblPr firstRow="1" firstCol="1" bandRow="1">
                <a:tableStyleId>{5C22544A-7EE6-4342-B048-85BDC9FD1C3A}</a:tableStyleId>
              </a:tblPr>
              <a:tblGrid>
                <a:gridCol w="2824160">
                  <a:extLst>
                    <a:ext uri="{9D8B030D-6E8A-4147-A177-3AD203B41FA5}">
                      <a16:colId xmlns:a16="http://schemas.microsoft.com/office/drawing/2014/main" val="1479954488"/>
                    </a:ext>
                  </a:extLst>
                </a:gridCol>
                <a:gridCol w="4520656">
                  <a:extLst>
                    <a:ext uri="{9D8B030D-6E8A-4147-A177-3AD203B41FA5}">
                      <a16:colId xmlns:a16="http://schemas.microsoft.com/office/drawing/2014/main" val="3339613869"/>
                    </a:ext>
                  </a:extLst>
                </a:gridCol>
              </a:tblGrid>
              <a:tr h="546488">
                <a:tc>
                  <a:txBody>
                    <a:bodyPr/>
                    <a:lstStyle/>
                    <a:p>
                      <a:pPr algn="ctr">
                        <a:lnSpc>
                          <a:spcPct val="107000"/>
                        </a:lnSpc>
                        <a:spcAft>
                          <a:spcPts val="0"/>
                        </a:spcAft>
                      </a:pPr>
                      <a:r>
                        <a:rPr lang="en-GB" sz="2000" dirty="0">
                          <a:effectLst/>
                        </a:rPr>
                        <a:t>Time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2000" dirty="0">
                          <a:effectLst/>
                        </a:rPr>
                        <a:t>Lesson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8796476"/>
                  </a:ext>
                </a:extLst>
              </a:tr>
              <a:tr h="612594">
                <a:tc>
                  <a:txBody>
                    <a:bodyPr/>
                    <a:lstStyle/>
                    <a:p>
                      <a:pPr algn="ctr">
                        <a:lnSpc>
                          <a:spcPct val="107000"/>
                        </a:lnSpc>
                        <a:spcAft>
                          <a:spcPts val="0"/>
                        </a:spcAft>
                      </a:pPr>
                      <a:r>
                        <a:rPr lang="en-GB" sz="2000" dirty="0">
                          <a:effectLst/>
                        </a:rPr>
                        <a:t>8.45 – 9.10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Children come in/Register and Morning Activity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9954042"/>
                  </a:ext>
                </a:extLst>
              </a:tr>
              <a:tr h="546488">
                <a:tc>
                  <a:txBody>
                    <a:bodyPr/>
                    <a:lstStyle/>
                    <a:p>
                      <a:pPr algn="ctr">
                        <a:lnSpc>
                          <a:spcPct val="107000"/>
                        </a:lnSpc>
                        <a:spcAft>
                          <a:spcPts val="0"/>
                        </a:spcAft>
                      </a:pPr>
                      <a:r>
                        <a:rPr lang="en-GB" sz="2000" dirty="0">
                          <a:effectLst/>
                        </a:rPr>
                        <a:t>9.10 – 9.45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Reading</a:t>
                      </a:r>
                    </a:p>
                  </a:txBody>
                  <a:tcPr marL="68580" marR="68580" marT="0" marB="0"/>
                </a:tc>
                <a:extLst>
                  <a:ext uri="{0D108BD9-81ED-4DB2-BD59-A6C34878D82A}">
                    <a16:rowId xmlns:a16="http://schemas.microsoft.com/office/drawing/2014/main" val="435180217"/>
                  </a:ext>
                </a:extLst>
              </a:tr>
              <a:tr h="546488">
                <a:tc>
                  <a:txBody>
                    <a:bodyPr/>
                    <a:lstStyle/>
                    <a:p>
                      <a:pPr algn="ctr">
                        <a:lnSpc>
                          <a:spcPct val="107000"/>
                        </a:lnSpc>
                        <a:spcAft>
                          <a:spcPts val="0"/>
                        </a:spcAft>
                      </a:pPr>
                      <a:r>
                        <a:rPr lang="en-GB" sz="2000" dirty="0">
                          <a:effectLst/>
                        </a:rPr>
                        <a:t>9.45 – 10.45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2000" dirty="0">
                          <a:effectLst/>
                          <a:latin typeface="Calibri" panose="020F0502020204030204" pitchFamily="34" charset="0"/>
                          <a:ea typeface="Calibri" panose="020F0502020204030204" pitchFamily="34" charset="0"/>
                          <a:cs typeface="Times New Roman" panose="02020603050405020304" pitchFamily="18" charset="0"/>
                        </a:rPr>
                        <a:t>English</a:t>
                      </a:r>
                    </a:p>
                  </a:txBody>
                  <a:tcPr marL="68580" marR="68580" marT="0" marB="0"/>
                </a:tc>
                <a:extLst>
                  <a:ext uri="{0D108BD9-81ED-4DB2-BD59-A6C34878D82A}">
                    <a16:rowId xmlns:a16="http://schemas.microsoft.com/office/drawing/2014/main" val="1400878184"/>
                  </a:ext>
                </a:extLst>
              </a:tr>
              <a:tr h="299344">
                <a:tc>
                  <a:txBody>
                    <a:bodyPr/>
                    <a:lstStyle/>
                    <a:p>
                      <a:pPr algn="ctr">
                        <a:lnSpc>
                          <a:spcPct val="107000"/>
                        </a:lnSpc>
                        <a:spcAft>
                          <a:spcPts val="0"/>
                        </a:spcAft>
                      </a:pPr>
                      <a:r>
                        <a:rPr lang="en-GB" sz="2000" dirty="0">
                          <a:effectLst/>
                        </a:rPr>
                        <a:t>10.45-11.00</a:t>
                      </a:r>
                    </a:p>
                  </a:txBody>
                  <a:tcPr marL="68580" marR="68580" marT="0" marB="0"/>
                </a:tc>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GB" sz="2000" dirty="0">
                          <a:effectLst/>
                          <a:latin typeface="Calibri" panose="020F0502020204030204" pitchFamily="34" charset="0"/>
                          <a:ea typeface="Calibri" panose="020F0502020204030204" pitchFamily="34" charset="0"/>
                          <a:cs typeface="Times New Roman" panose="02020603050405020304" pitchFamily="18" charset="0"/>
                        </a:rPr>
                        <a:t>Spelling / handwriting/times tables</a:t>
                      </a:r>
                    </a:p>
                  </a:txBody>
                  <a:tcPr marL="68580" marR="68580" marT="0" marB="0"/>
                </a:tc>
                <a:extLst>
                  <a:ext uri="{0D108BD9-81ED-4DB2-BD59-A6C34878D82A}">
                    <a16:rowId xmlns:a16="http://schemas.microsoft.com/office/drawing/2014/main" val="4122360850"/>
                  </a:ext>
                </a:extLst>
              </a:tr>
              <a:tr h="299344">
                <a:tc>
                  <a:txBody>
                    <a:bodyPr/>
                    <a:lstStyle/>
                    <a:p>
                      <a:pPr algn="ctr">
                        <a:lnSpc>
                          <a:spcPct val="107000"/>
                        </a:lnSpc>
                        <a:spcAft>
                          <a:spcPts val="0"/>
                        </a:spcAft>
                      </a:pPr>
                      <a:r>
                        <a:rPr lang="en-GB" sz="2000" dirty="0">
                          <a:effectLst/>
                        </a:rPr>
                        <a:t>11.00-11.15</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Break</a:t>
                      </a:r>
                    </a:p>
                  </a:txBody>
                  <a:tcPr marL="68580" marR="68580" marT="0" marB="0"/>
                </a:tc>
                <a:extLst>
                  <a:ext uri="{0D108BD9-81ED-4DB2-BD59-A6C34878D82A}">
                    <a16:rowId xmlns:a16="http://schemas.microsoft.com/office/drawing/2014/main" val="4140540587"/>
                  </a:ext>
                </a:extLst>
              </a:tr>
              <a:tr h="299344">
                <a:tc>
                  <a:txBody>
                    <a:bodyPr/>
                    <a:lstStyle/>
                    <a:p>
                      <a:pPr algn="ctr">
                        <a:lnSpc>
                          <a:spcPct val="107000"/>
                        </a:lnSpc>
                        <a:spcAft>
                          <a:spcPts val="0"/>
                        </a:spcAft>
                      </a:pPr>
                      <a:r>
                        <a:rPr lang="en-GB" sz="2000" dirty="0">
                          <a:effectLst/>
                        </a:rPr>
                        <a:t>11.15 – 12.15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Maths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1210784"/>
                  </a:ext>
                </a:extLst>
              </a:tr>
              <a:tr h="299344">
                <a:tc>
                  <a:txBody>
                    <a:bodyPr/>
                    <a:lstStyle/>
                    <a:p>
                      <a:pPr algn="ct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12.15-1.15</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Lunch</a:t>
                      </a:r>
                    </a:p>
                  </a:txBody>
                  <a:tcPr marL="68580" marR="68580" marT="0" marB="0"/>
                </a:tc>
                <a:extLst>
                  <a:ext uri="{0D108BD9-81ED-4DB2-BD59-A6C34878D82A}">
                    <a16:rowId xmlns:a16="http://schemas.microsoft.com/office/drawing/2014/main" val="180071393"/>
                  </a:ext>
                </a:extLst>
              </a:tr>
              <a:tr h="612594">
                <a:tc>
                  <a:txBody>
                    <a:bodyPr/>
                    <a:lstStyle/>
                    <a:p>
                      <a:pPr algn="ctr">
                        <a:lnSpc>
                          <a:spcPct val="107000"/>
                        </a:lnSpc>
                        <a:spcAft>
                          <a:spcPts val="0"/>
                        </a:spcAft>
                      </a:pPr>
                      <a:r>
                        <a:rPr lang="en-GB" sz="2000" dirty="0">
                          <a:effectLst/>
                        </a:rPr>
                        <a:t>1.15 – 2.55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Science/History/</a:t>
                      </a:r>
                      <a:r>
                        <a:rPr lang="en-GB" sz="2000" baseline="0" dirty="0">
                          <a:effectLst/>
                        </a:rPr>
                        <a:t>Geography</a:t>
                      </a:r>
                      <a:r>
                        <a:rPr lang="en-GB" sz="2000" dirty="0">
                          <a:effectLst/>
                        </a:rPr>
                        <a:t>/Music/Computing/PE/French/RE/ Art/DT/PSHE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6924845"/>
                  </a:ext>
                </a:extLst>
              </a:tr>
              <a:tr h="546488">
                <a:tc>
                  <a:txBody>
                    <a:bodyPr/>
                    <a:lstStyle/>
                    <a:p>
                      <a:pPr algn="ctr">
                        <a:lnSpc>
                          <a:spcPct val="107000"/>
                        </a:lnSpc>
                        <a:spcAft>
                          <a:spcPts val="0"/>
                        </a:spcAft>
                      </a:pPr>
                      <a:r>
                        <a:rPr lang="en-GB" sz="2000" dirty="0">
                          <a:effectLst/>
                        </a:rPr>
                        <a:t>2.55 – 3.20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Assembly/Story Time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61591365"/>
                  </a:ext>
                </a:extLst>
              </a:tr>
            </a:tbl>
          </a:graphicData>
        </a:graphic>
      </p:graphicFrame>
    </p:spTree>
    <p:extLst>
      <p:ext uri="{BB962C8B-B14F-4D97-AF65-F5344CB8AC3E}">
        <p14:creationId xmlns:p14="http://schemas.microsoft.com/office/powerpoint/2010/main" val="219207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2564607" y="3431381"/>
            <a:ext cx="5138738" cy="9525"/>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000750"/>
            <a:ext cx="685800" cy="6858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70572" y="548680"/>
            <a:ext cx="8602856" cy="5147563"/>
          </a:xfrm>
          <a:prstGeom prst="rect">
            <a:avLst/>
          </a:prstGeom>
          <a:noFill/>
        </p:spPr>
        <p:txBody>
          <a:bodyPr wrap="square" rtlCol="0">
            <a:spAutoFit/>
          </a:bodyPr>
          <a:lstStyle/>
          <a:p>
            <a:pPr algn="ctr" fontAlgn="base"/>
            <a:r>
              <a:rPr lang="en-US" sz="2700" b="1" u="sng" dirty="0"/>
              <a:t>PE</a:t>
            </a:r>
          </a:p>
          <a:p>
            <a:pPr fontAlgn="base">
              <a:lnSpc>
                <a:spcPct val="150000"/>
              </a:lnSpc>
            </a:pPr>
            <a:endParaRPr lang="en-US" sz="1200" dirty="0"/>
          </a:p>
          <a:p>
            <a:pPr fontAlgn="base">
              <a:lnSpc>
                <a:spcPct val="150000"/>
              </a:lnSpc>
            </a:pPr>
            <a:r>
              <a:rPr lang="en-US" dirty="0"/>
              <a:t>Our PE days are MONDAYS (Class Teacher) and WEDNESDAYS (</a:t>
            </a:r>
            <a:r>
              <a:rPr lang="en-US" dirty="0" err="1"/>
              <a:t>Mr</a:t>
            </a:r>
            <a:r>
              <a:rPr lang="en-US" dirty="0"/>
              <a:t> Pauley)</a:t>
            </a:r>
          </a:p>
          <a:p>
            <a:pPr marL="214313" indent="-214313" fontAlgn="base">
              <a:lnSpc>
                <a:spcPct val="150000"/>
              </a:lnSpc>
              <a:buFont typeface="Arial" panose="020B0604020202020204" pitchFamily="34" charset="0"/>
              <a:buChar char="•"/>
            </a:pPr>
            <a:r>
              <a:rPr lang="en-US" dirty="0"/>
              <a:t>PE kit to be worn to school for whole day.</a:t>
            </a:r>
          </a:p>
          <a:p>
            <a:pPr marL="214313" indent="-214313" fontAlgn="base">
              <a:lnSpc>
                <a:spcPct val="150000"/>
              </a:lnSpc>
              <a:buFont typeface="Arial" panose="020B0604020202020204" pitchFamily="34" charset="0"/>
              <a:buChar char="•"/>
            </a:pPr>
            <a:r>
              <a:rPr lang="en-US" dirty="0"/>
              <a:t>Monday – indoors ; Wednesday – outdoor (these may change half termly; we will inform you.)</a:t>
            </a:r>
          </a:p>
          <a:p>
            <a:pPr marL="214313" indent="-214313" fontAlgn="base">
              <a:lnSpc>
                <a:spcPct val="150000"/>
              </a:lnSpc>
              <a:buFont typeface="Arial" panose="020B0604020202020204" pitchFamily="34" charset="0"/>
              <a:buChar char="•"/>
            </a:pPr>
            <a:r>
              <a:rPr lang="en-US" dirty="0"/>
              <a:t>Outdoor kits must include suitable outdoor shoes that children can get wet and run safely in e.g. trainers. They also need their legs covered with something they can move easily in e.g. leggings or jogging bottoms (school </a:t>
            </a:r>
            <a:r>
              <a:rPr lang="en-US" dirty="0" err="1"/>
              <a:t>colours</a:t>
            </a:r>
            <a:r>
              <a:rPr lang="en-US" dirty="0"/>
              <a:t>, please).</a:t>
            </a:r>
            <a:br>
              <a:rPr lang="en-US" dirty="0"/>
            </a:br>
            <a:r>
              <a:rPr lang="en-US" dirty="0"/>
              <a:t>School sweatshirts may be worn.</a:t>
            </a:r>
          </a:p>
          <a:p>
            <a:pPr marL="214313" indent="-214313" fontAlgn="base">
              <a:lnSpc>
                <a:spcPct val="150000"/>
              </a:lnSpc>
              <a:buFont typeface="Arial" panose="020B0604020202020204" pitchFamily="34" charset="0"/>
              <a:buChar char="•"/>
            </a:pPr>
            <a:r>
              <a:rPr lang="en-US" dirty="0"/>
              <a:t>Earrings should </a:t>
            </a:r>
            <a:r>
              <a:rPr lang="en-US" b="1" dirty="0"/>
              <a:t>not </a:t>
            </a:r>
            <a:r>
              <a:rPr lang="en-US" dirty="0"/>
              <a:t>be worn on PE days unless children can remove them.</a:t>
            </a:r>
          </a:p>
          <a:p>
            <a:pPr marL="214313" indent="-214313" fontAlgn="base">
              <a:lnSpc>
                <a:spcPct val="150000"/>
              </a:lnSpc>
              <a:buFont typeface="Arial" panose="020B0604020202020204" pitchFamily="34" charset="0"/>
              <a:buChar char="•"/>
            </a:pPr>
            <a:r>
              <a:rPr lang="en-US" dirty="0"/>
              <a:t>Long hair should be tied back with a band.</a:t>
            </a:r>
          </a:p>
          <a:p>
            <a:endParaRPr lang="en-GB" sz="1350" dirty="0"/>
          </a:p>
        </p:txBody>
      </p:sp>
    </p:spTree>
    <p:extLst>
      <p:ext uri="{BB962C8B-B14F-4D97-AF65-F5344CB8AC3E}">
        <p14:creationId xmlns:p14="http://schemas.microsoft.com/office/powerpoint/2010/main" val="3989707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2111C-9408-46A1-B3DA-F43086A1DB3C}"/>
              </a:ext>
            </a:extLst>
          </p:cNvPr>
          <p:cNvSpPr>
            <a:spLocks noGrp="1"/>
          </p:cNvSpPr>
          <p:nvPr>
            <p:ph type="title"/>
          </p:nvPr>
        </p:nvSpPr>
        <p:spPr/>
        <p:txBody>
          <a:bodyPr/>
          <a:lstStyle/>
          <a:p>
            <a:r>
              <a:rPr lang="en-GB" dirty="0"/>
              <a:t>English </a:t>
            </a:r>
          </a:p>
        </p:txBody>
      </p:sp>
      <p:pic>
        <p:nvPicPr>
          <p:cNvPr id="5" name="Picture 4">
            <a:extLst>
              <a:ext uri="{FF2B5EF4-FFF2-40B4-BE49-F238E27FC236}">
                <a16:creationId xmlns:a16="http://schemas.microsoft.com/office/drawing/2014/main" id="{11A4626A-A17D-42A4-9200-B776497D5F4B}"/>
              </a:ext>
            </a:extLst>
          </p:cNvPr>
          <p:cNvPicPr>
            <a:picLocks noChangeAspect="1"/>
          </p:cNvPicPr>
          <p:nvPr/>
        </p:nvPicPr>
        <p:blipFill>
          <a:blip r:embed="rId2"/>
          <a:stretch>
            <a:fillRect/>
          </a:stretch>
        </p:blipFill>
        <p:spPr>
          <a:xfrm>
            <a:off x="179512" y="2348881"/>
            <a:ext cx="8640960" cy="2282692"/>
          </a:xfrm>
          <a:prstGeom prst="rect">
            <a:avLst/>
          </a:prstGeom>
        </p:spPr>
      </p:pic>
    </p:spTree>
    <p:extLst>
      <p:ext uri="{BB962C8B-B14F-4D97-AF65-F5344CB8AC3E}">
        <p14:creationId xmlns:p14="http://schemas.microsoft.com/office/powerpoint/2010/main" val="979458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a:xfrm>
            <a:off x="971550" y="0"/>
            <a:ext cx="6870700" cy="1141413"/>
          </a:xfrm>
        </p:spPr>
        <p:txBody>
          <a:bodyPr/>
          <a:lstStyle/>
          <a:p>
            <a:pPr eaLnBrk="1" hangingPunct="1"/>
            <a:r>
              <a:rPr lang="en-GB" altLang="en-US" dirty="0">
                <a:solidFill>
                  <a:schemeClr val="bg1"/>
                </a:solidFill>
                <a:cs typeface="Calibri"/>
              </a:rPr>
              <a:t>English</a:t>
            </a:r>
            <a:r>
              <a:rPr lang="en-GB" altLang="en-US" dirty="0">
                <a:solidFill>
                  <a:schemeClr val="tx1"/>
                </a:solidFill>
                <a:latin typeface="Calibri"/>
                <a:cs typeface="Calibri"/>
              </a:rPr>
              <a:t> </a:t>
            </a:r>
          </a:p>
        </p:txBody>
      </p:sp>
      <p:sp>
        <p:nvSpPr>
          <p:cNvPr id="5123" name="Rectangle 6"/>
          <p:cNvSpPr>
            <a:spLocks noGrp="1" noChangeArrowheads="1"/>
          </p:cNvSpPr>
          <p:nvPr>
            <p:ph idx="1"/>
          </p:nvPr>
        </p:nvSpPr>
        <p:spPr>
          <a:xfrm>
            <a:off x="467544" y="1988840"/>
            <a:ext cx="8352928" cy="4680520"/>
          </a:xfrm>
        </p:spPr>
        <p:txBody>
          <a:bodyPr rtlCol="0">
            <a:normAutofit fontScale="85000" lnSpcReduction="20000"/>
          </a:bodyPr>
          <a:lstStyle/>
          <a:p>
            <a:pPr marL="0" indent="0">
              <a:buNone/>
            </a:pPr>
            <a:r>
              <a:rPr lang="en-US" sz="2000" b="1" u="sng" dirty="0">
                <a:solidFill>
                  <a:srgbClr val="FF0000"/>
                </a:solidFill>
                <a:cs typeface="Arial" panose="020B0604020202020204" pitchFamily="34" charset="0"/>
              </a:rPr>
              <a:t>Grammar</a:t>
            </a:r>
            <a:r>
              <a:rPr lang="en-US" sz="1900" b="1" u="sng" dirty="0">
                <a:solidFill>
                  <a:srgbClr val="FF0000"/>
                </a:solidFill>
                <a:cs typeface="Arial" panose="020B0604020202020204" pitchFamily="34" charset="0"/>
              </a:rPr>
              <a:t>   </a:t>
            </a:r>
          </a:p>
          <a:p>
            <a:r>
              <a:rPr lang="en-US" sz="2000" dirty="0">
                <a:solidFill>
                  <a:schemeClr val="tx1"/>
                </a:solidFill>
                <a:cs typeface="Arial" panose="020B0604020202020204" pitchFamily="34" charset="0"/>
              </a:rPr>
              <a:t>Accurate punctuation, including direct speech</a:t>
            </a:r>
          </a:p>
          <a:p>
            <a:r>
              <a:rPr lang="en-US" sz="2000" dirty="0" err="1">
                <a:solidFill>
                  <a:schemeClr val="tx1"/>
                </a:solidFill>
                <a:cs typeface="Arial" panose="020B0604020202020204" pitchFamily="34" charset="0"/>
              </a:rPr>
              <a:t>Organising</a:t>
            </a:r>
            <a:r>
              <a:rPr lang="en-US" sz="2000" dirty="0">
                <a:solidFill>
                  <a:schemeClr val="tx1"/>
                </a:solidFill>
                <a:cs typeface="Arial" panose="020B0604020202020204" pitchFamily="34" charset="0"/>
              </a:rPr>
              <a:t> text into paragraphs </a:t>
            </a:r>
          </a:p>
          <a:p>
            <a:r>
              <a:rPr lang="en-US" sz="2000" dirty="0">
                <a:solidFill>
                  <a:schemeClr val="tx1"/>
                </a:solidFill>
                <a:cs typeface="Arial" panose="020B0604020202020204" pitchFamily="34" charset="0"/>
              </a:rPr>
              <a:t>Comma use </a:t>
            </a:r>
          </a:p>
          <a:p>
            <a:r>
              <a:rPr lang="en-US" sz="2000" dirty="0">
                <a:solidFill>
                  <a:schemeClr val="tx1"/>
                </a:solidFill>
                <a:cs typeface="Arial" panose="020B0604020202020204" pitchFamily="34" charset="0"/>
              </a:rPr>
              <a:t>Apostrophes (possessive and for contraction) </a:t>
            </a:r>
          </a:p>
          <a:p>
            <a:pPr eaLnBrk="1" hangingPunct="1">
              <a:buFont typeface="Wingdings 2" pitchFamily="18" charset="2"/>
              <a:buNone/>
              <a:defRPr/>
            </a:pPr>
            <a:endParaRPr lang="en-GB" sz="2000" b="1" u="sng" dirty="0">
              <a:solidFill>
                <a:srgbClr val="FF0000"/>
              </a:solidFill>
              <a:cs typeface="Arial" panose="020B0604020202020204" pitchFamily="34" charset="0"/>
            </a:endParaRPr>
          </a:p>
          <a:p>
            <a:pPr eaLnBrk="1" hangingPunct="1">
              <a:buFont typeface="Wingdings 2" pitchFamily="18" charset="2"/>
              <a:buNone/>
              <a:defRPr/>
            </a:pPr>
            <a:r>
              <a:rPr lang="en-GB" sz="2000" b="1" u="sng" dirty="0">
                <a:solidFill>
                  <a:srgbClr val="FF0000"/>
                </a:solidFill>
                <a:cs typeface="Arial" panose="020B0604020202020204" pitchFamily="34" charset="0"/>
              </a:rPr>
              <a:t>Spellings</a:t>
            </a:r>
            <a:r>
              <a:rPr lang="en-GB" sz="1800" dirty="0">
                <a:solidFill>
                  <a:srgbClr val="FF0000"/>
                </a:solidFill>
                <a:cs typeface="Arial" panose="020B0604020202020204" pitchFamily="34" charset="0"/>
              </a:rPr>
              <a:t> </a:t>
            </a:r>
          </a:p>
          <a:p>
            <a:pPr>
              <a:defRPr/>
            </a:pPr>
            <a:r>
              <a:rPr lang="en-GB" sz="1900" dirty="0">
                <a:solidFill>
                  <a:schemeClr val="tx1"/>
                </a:solidFill>
                <a:cs typeface="Arial" panose="020B0604020202020204" pitchFamily="34" charset="0"/>
              </a:rPr>
              <a:t>Continuing to develop phonic knowledge where appropriate </a:t>
            </a:r>
          </a:p>
          <a:p>
            <a:pPr>
              <a:defRPr/>
            </a:pPr>
            <a:r>
              <a:rPr lang="en-US" sz="1900" dirty="0">
                <a:solidFill>
                  <a:schemeClr val="tx1"/>
                </a:solidFill>
                <a:cs typeface="Arial" panose="020B0604020202020204" pitchFamily="34" charset="0"/>
              </a:rPr>
              <a:t>Looking at different ways of spelling the same sound </a:t>
            </a:r>
            <a:endParaRPr lang="en-GB" sz="1900" dirty="0">
              <a:solidFill>
                <a:schemeClr val="tx1"/>
              </a:solidFill>
              <a:cs typeface="Arial" panose="020B0604020202020204" pitchFamily="34" charset="0"/>
            </a:endParaRPr>
          </a:p>
          <a:p>
            <a:pPr>
              <a:defRPr/>
            </a:pPr>
            <a:r>
              <a:rPr lang="en-GB" sz="1900" dirty="0">
                <a:solidFill>
                  <a:schemeClr val="tx1"/>
                </a:solidFill>
                <a:cs typeface="Arial" panose="020B0604020202020204" pitchFamily="34" charset="0"/>
              </a:rPr>
              <a:t>Homophones and near-homophones </a:t>
            </a:r>
          </a:p>
          <a:p>
            <a:pPr>
              <a:defRPr/>
            </a:pPr>
            <a:r>
              <a:rPr lang="en-GB" sz="1900" dirty="0">
                <a:solidFill>
                  <a:schemeClr val="tx1"/>
                </a:solidFill>
                <a:cs typeface="Arial" panose="020B0604020202020204" pitchFamily="34" charset="0"/>
              </a:rPr>
              <a:t>Developing knowledge of prefixes and suffixes</a:t>
            </a:r>
          </a:p>
          <a:p>
            <a:pPr>
              <a:defRPr/>
            </a:pPr>
            <a:r>
              <a:rPr lang="en-GB" sz="1900" dirty="0">
                <a:solidFill>
                  <a:schemeClr val="tx1"/>
                </a:solidFill>
                <a:cs typeface="Arial" panose="020B0604020202020204" pitchFamily="34" charset="0"/>
              </a:rPr>
              <a:t>Forming adverbs </a:t>
            </a:r>
          </a:p>
          <a:p>
            <a:pPr>
              <a:defRPr/>
            </a:pPr>
            <a:r>
              <a:rPr lang="en-GB" sz="1800" dirty="0">
                <a:solidFill>
                  <a:schemeClr val="tx1"/>
                </a:solidFill>
              </a:rPr>
              <a:t>Irregular plurals </a:t>
            </a:r>
          </a:p>
          <a:p>
            <a:pPr>
              <a:defRPr/>
            </a:pPr>
            <a:r>
              <a:rPr lang="en-GB" sz="1800" dirty="0">
                <a:solidFill>
                  <a:schemeClr val="tx1"/>
                </a:solidFill>
              </a:rPr>
              <a:t>Unsounded syllables </a:t>
            </a:r>
          </a:p>
          <a:p>
            <a:pPr>
              <a:defRPr/>
            </a:pPr>
            <a:r>
              <a:rPr lang="en-GB" sz="1800" dirty="0">
                <a:solidFill>
                  <a:schemeClr val="tx1"/>
                </a:solidFill>
              </a:rPr>
              <a:t>Year 3/4 statutory spellings </a:t>
            </a:r>
          </a:p>
          <a:p>
            <a:pPr>
              <a:buNone/>
              <a:defRPr/>
            </a:pPr>
            <a:r>
              <a:rPr lang="en-GB" sz="1800" dirty="0"/>
              <a:t>	</a:t>
            </a:r>
            <a:endParaRPr lang="en-GB" sz="1800" dirty="0">
              <a:solidFill>
                <a:srgbClr val="3333FF"/>
              </a:solidFill>
            </a:endParaRPr>
          </a:p>
          <a:p>
            <a:pPr eaLnBrk="1" hangingPunct="1">
              <a:buFont typeface="Wingdings 2" pitchFamily="18" charset="2"/>
              <a:buNone/>
              <a:defRPr/>
            </a:pPr>
            <a:r>
              <a:rPr lang="en-GB" sz="2000" b="1" u="sng" dirty="0">
                <a:solidFill>
                  <a:srgbClr val="FF0000"/>
                </a:solidFill>
                <a:cs typeface="Arial" panose="020B0604020202020204" pitchFamily="34" charset="0"/>
              </a:rPr>
              <a:t>Handwriting </a:t>
            </a:r>
          </a:p>
          <a:p>
            <a:pPr>
              <a:defRPr/>
            </a:pPr>
            <a:r>
              <a:rPr lang="en-GB" sz="1900" dirty="0">
                <a:solidFill>
                  <a:schemeClr val="tx1"/>
                </a:solidFill>
                <a:cs typeface="Arial" panose="020B0604020202020204" pitchFamily="34" charset="0"/>
              </a:rPr>
              <a:t>Cursive letter join, finger spaces</a:t>
            </a:r>
            <a:endParaRPr lang="en-GB" sz="1800" dirty="0">
              <a:solidFill>
                <a:schemeClr val="tx1"/>
              </a:solidFill>
              <a:cs typeface="Arial" panose="020B0604020202020204" pitchFamily="34" charset="0"/>
            </a:endParaRPr>
          </a:p>
          <a:p>
            <a:pPr eaLnBrk="1" hangingPunct="1">
              <a:buFont typeface="Wingdings 2" pitchFamily="18" charset="2"/>
              <a:buNone/>
              <a:defRPr/>
            </a:pPr>
            <a:endParaRPr lang="en-GB" sz="2800" dirty="0">
              <a:solidFill>
                <a:srgbClr val="3333FF"/>
              </a:solidFill>
              <a:latin typeface="Calibri" pitchFamily="34" charset="0"/>
            </a:endParaRPr>
          </a:p>
          <a:p>
            <a:pPr marL="447675" indent="-382588" eaLnBrk="1" hangingPunct="1">
              <a:defRPr/>
            </a:pPr>
            <a:endParaRPr lang="en-GB" sz="2800" dirty="0">
              <a:solidFill>
                <a:srgbClr val="3333FF"/>
              </a:solidFill>
              <a:latin typeface="Calibri" pitchFamily="34" charset="0"/>
            </a:endParaRPr>
          </a:p>
          <a:p>
            <a:pPr eaLnBrk="1" hangingPunct="1">
              <a:buFont typeface="Wingdings 2" pitchFamily="18" charset="2"/>
              <a:buNone/>
              <a:defRPr/>
            </a:pPr>
            <a:endParaRPr lang="en-GB" sz="2800" dirty="0">
              <a:latin typeface="Comic Sans MS" pitchFamily="66" charset="0"/>
            </a:endParaRPr>
          </a:p>
        </p:txBody>
      </p:sp>
    </p:spTree>
    <p:extLst>
      <p:ext uri="{BB962C8B-B14F-4D97-AF65-F5344CB8AC3E}">
        <p14:creationId xmlns:p14="http://schemas.microsoft.com/office/powerpoint/2010/main" val="623021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0B07CA-4214-46D1-8F14-B10343B5E77A}"/>
              </a:ext>
            </a:extLst>
          </p:cNvPr>
          <p:cNvPicPr>
            <a:picLocks noChangeAspect="1"/>
          </p:cNvPicPr>
          <p:nvPr/>
        </p:nvPicPr>
        <p:blipFill>
          <a:blip r:embed="rId2"/>
          <a:stretch>
            <a:fillRect/>
          </a:stretch>
        </p:blipFill>
        <p:spPr>
          <a:xfrm>
            <a:off x="523667" y="923796"/>
            <a:ext cx="8096666" cy="5010407"/>
          </a:xfrm>
          <a:prstGeom prst="rect">
            <a:avLst/>
          </a:prstGeom>
        </p:spPr>
      </p:pic>
    </p:spTree>
    <p:extLst>
      <p:ext uri="{BB962C8B-B14F-4D97-AF65-F5344CB8AC3E}">
        <p14:creationId xmlns:p14="http://schemas.microsoft.com/office/powerpoint/2010/main" val="1001380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8B2FEA-CD4D-429F-84D2-2AC870994468}"/>
              </a:ext>
            </a:extLst>
          </p:cNvPr>
          <p:cNvSpPr/>
          <p:nvPr/>
        </p:nvSpPr>
        <p:spPr>
          <a:xfrm>
            <a:off x="467544" y="1124744"/>
            <a:ext cx="8208912" cy="5632311"/>
          </a:xfrm>
          <a:prstGeom prst="rect">
            <a:avLst/>
          </a:prstGeom>
        </p:spPr>
        <p:txBody>
          <a:bodyPr wrap="square">
            <a:spAutoFit/>
          </a:bodyPr>
          <a:lstStyle/>
          <a:p>
            <a:r>
              <a:rPr lang="en-US" sz="2400" b="1" u="sng" dirty="0"/>
              <a:t>Spelling and Times tables:</a:t>
            </a:r>
          </a:p>
          <a:p>
            <a:endParaRPr lang="en-US" sz="2400" b="1" u="sng" dirty="0"/>
          </a:p>
          <a:p>
            <a:pPr marL="457200" indent="-457200">
              <a:buFont typeface="Arial" panose="020B0604020202020204" pitchFamily="34" charset="0"/>
              <a:buChar char="•"/>
            </a:pPr>
            <a:r>
              <a:rPr lang="en-US" sz="2400" dirty="0"/>
              <a:t>Spellings will be taught and continuously assessed throughout the week. There will no longer be a spelling test on a Friday.</a:t>
            </a:r>
          </a:p>
          <a:p>
            <a:pPr marL="457200" indent="-457200">
              <a:buFont typeface="Arial" panose="020B0604020202020204" pitchFamily="34" charset="0"/>
              <a:buChar char="•"/>
            </a:pPr>
            <a:r>
              <a:rPr lang="en-US" sz="2400" dirty="0"/>
              <a:t>Parents will still be able to look at their spelling books when they come home on a Friday to see their children’s progress with spelling.</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Children will have fortnightly times tables test this year and any times tables that they need to work on will be recorded in the back on their spelling book that will come home each week.</a:t>
            </a:r>
          </a:p>
          <a:p>
            <a:pPr marL="457200" indent="-457200">
              <a:buFont typeface="Arial" panose="020B0604020202020204" pitchFamily="34" charset="0"/>
              <a:buChar char="•"/>
            </a:pPr>
            <a:r>
              <a:rPr lang="en-US" sz="2400" dirty="0"/>
              <a:t>Weekly Mathletics (set on Fridays)</a:t>
            </a:r>
          </a:p>
          <a:p>
            <a:pPr marL="457200" indent="-457200">
              <a:buFont typeface="Arial" panose="020B0604020202020204" pitchFamily="34" charset="0"/>
              <a:buChar char="•"/>
            </a:pPr>
            <a:endParaRPr lang="en-US" sz="2400" dirty="0"/>
          </a:p>
        </p:txBody>
      </p:sp>
    </p:spTree>
    <p:extLst>
      <p:ext uri="{BB962C8B-B14F-4D97-AF65-F5344CB8AC3E}">
        <p14:creationId xmlns:p14="http://schemas.microsoft.com/office/powerpoint/2010/main" val="898433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Grp="1" noChangeArrowheads="1"/>
          </p:cNvSpPr>
          <p:nvPr>
            <p:ph type="title"/>
          </p:nvPr>
        </p:nvSpPr>
        <p:spPr>
          <a:xfrm>
            <a:off x="1136327" y="404664"/>
            <a:ext cx="6870700" cy="1141413"/>
          </a:xfrm>
        </p:spPr>
        <p:txBody>
          <a:bodyPr/>
          <a:lstStyle/>
          <a:p>
            <a:r>
              <a:rPr lang="en-GB" altLang="en-US" dirty="0">
                <a:solidFill>
                  <a:schemeClr val="bg1"/>
                </a:solidFill>
                <a:cs typeface="Calibri"/>
              </a:rPr>
              <a:t>Reading</a:t>
            </a:r>
            <a:r>
              <a:rPr lang="en-GB" altLang="en-US" dirty="0">
                <a:solidFill>
                  <a:srgbClr val="FF0000"/>
                </a:solidFill>
                <a:latin typeface="Calibri"/>
                <a:cs typeface="Calibri"/>
              </a:rPr>
              <a:t>  </a:t>
            </a:r>
            <a:endParaRPr lang="en-GB" altLang="en-US" dirty="0">
              <a:solidFill>
                <a:srgbClr val="FF0000"/>
              </a:solidFill>
              <a:latin typeface="Calibri" pitchFamily="34" charset="0"/>
            </a:endParaRPr>
          </a:p>
        </p:txBody>
      </p:sp>
      <p:sp>
        <p:nvSpPr>
          <p:cNvPr id="5123" name="Rectangle 6"/>
          <p:cNvSpPr>
            <a:spLocks noGrp="1" noChangeArrowheads="1"/>
          </p:cNvSpPr>
          <p:nvPr>
            <p:ph idx="1"/>
          </p:nvPr>
        </p:nvSpPr>
        <p:spPr>
          <a:xfrm>
            <a:off x="395536" y="1772816"/>
            <a:ext cx="8352928" cy="4680520"/>
          </a:xfrm>
        </p:spPr>
        <p:txBody>
          <a:bodyPr rtlCol="0">
            <a:normAutofit fontScale="40000" lnSpcReduction="20000"/>
          </a:bodyPr>
          <a:lstStyle/>
          <a:p>
            <a:pPr>
              <a:spcBef>
                <a:spcPts val="1200"/>
              </a:spcBef>
              <a:defRPr/>
            </a:pPr>
            <a:r>
              <a:rPr lang="en-US" sz="4800" dirty="0">
                <a:solidFill>
                  <a:schemeClr val="tx1"/>
                </a:solidFill>
                <a:cs typeface="Arial" panose="020B0604020202020204" pitchFamily="34" charset="0"/>
              </a:rPr>
              <a:t>Developing positive attitudes to reading and an understanding of what they read.</a:t>
            </a:r>
          </a:p>
          <a:p>
            <a:pPr>
              <a:spcBef>
                <a:spcPts val="1200"/>
              </a:spcBef>
              <a:defRPr/>
            </a:pPr>
            <a:r>
              <a:rPr lang="en-US" sz="4800" dirty="0">
                <a:solidFill>
                  <a:schemeClr val="tx1"/>
                </a:solidFill>
                <a:cs typeface="Arial" panose="020B0604020202020204" pitchFamily="34" charset="0"/>
              </a:rPr>
              <a:t>Read as much as possible and in many different ways! Please encourage them to sign their reading records. </a:t>
            </a:r>
          </a:p>
          <a:p>
            <a:pPr>
              <a:spcBef>
                <a:spcPts val="1200"/>
              </a:spcBef>
              <a:defRPr/>
            </a:pPr>
            <a:r>
              <a:rPr lang="en-US" sz="4800" i="1" dirty="0">
                <a:solidFill>
                  <a:schemeClr val="tx1"/>
                </a:solidFill>
                <a:cs typeface="Arial" panose="020B0604020202020204" pitchFamily="34" charset="0"/>
              </a:rPr>
              <a:t>Donations of children’s comics, magazines and newspapers to enhance class libraries greatly appreciated! </a:t>
            </a:r>
            <a:endParaRPr lang="en-US" sz="4800" dirty="0">
              <a:solidFill>
                <a:schemeClr val="tx1"/>
              </a:solidFill>
              <a:cs typeface="Arial" panose="020B0604020202020204" pitchFamily="34" charset="0"/>
            </a:endParaRPr>
          </a:p>
          <a:p>
            <a:pPr>
              <a:spcBef>
                <a:spcPts val="1200"/>
              </a:spcBef>
            </a:pPr>
            <a:r>
              <a:rPr lang="en-US" sz="4800" dirty="0">
                <a:solidFill>
                  <a:schemeClr val="tx1"/>
                </a:solidFill>
                <a:cs typeface="Arial" panose="020B0604020202020204" pitchFamily="34" charset="0"/>
              </a:rPr>
              <a:t>Discussing the author’s words and phrases that capture the reader’s interest and imagination. </a:t>
            </a:r>
          </a:p>
          <a:p>
            <a:pPr>
              <a:spcBef>
                <a:spcPts val="1200"/>
              </a:spcBef>
            </a:pPr>
            <a:r>
              <a:rPr lang="en-US" sz="4800" dirty="0">
                <a:solidFill>
                  <a:schemeClr val="tx1"/>
                </a:solidFill>
                <a:cs typeface="Arial" panose="020B0604020202020204" pitchFamily="34" charset="0"/>
              </a:rPr>
              <a:t>Learning to “read between the lines”, i.e. what does the author show us rather than tell us? </a:t>
            </a:r>
          </a:p>
          <a:p>
            <a:pPr>
              <a:spcBef>
                <a:spcPts val="1200"/>
              </a:spcBef>
            </a:pPr>
            <a:r>
              <a:rPr lang="en-US" sz="4800" dirty="0">
                <a:solidFill>
                  <a:schemeClr val="tx1"/>
                </a:solidFill>
                <a:cs typeface="Arial" panose="020B0604020202020204" pitchFamily="34" charset="0"/>
              </a:rPr>
              <a:t>Volunteers welcomed for running the class sessions in the library and hearing readers. </a:t>
            </a:r>
          </a:p>
          <a:p>
            <a:pPr>
              <a:spcBef>
                <a:spcPts val="1200"/>
              </a:spcBef>
            </a:pPr>
            <a:r>
              <a:rPr lang="en-US" sz="4800" dirty="0">
                <a:solidFill>
                  <a:schemeClr val="tx1"/>
                </a:solidFill>
                <a:cs typeface="Arial" panose="020B0604020202020204" pitchFamily="34" charset="0"/>
              </a:rPr>
              <a:t>Parents looking for ideas of books their children might enjoy should visit </a:t>
            </a:r>
            <a:r>
              <a:rPr lang="en-US" sz="4800" dirty="0">
                <a:solidFill>
                  <a:schemeClr val="tx1"/>
                </a:solidFill>
                <a:cs typeface="Arial" panose="020B0604020202020204" pitchFamily="34" charset="0"/>
                <a:hlinkClick r:id="rId3">
                  <a:extLst>
                    <a:ext uri="{A12FA001-AC4F-418D-AE19-62706E023703}">
                      <ahyp:hlinkClr xmlns:ahyp="http://schemas.microsoft.com/office/drawing/2018/hyperlinkcolor" val="tx"/>
                    </a:ext>
                  </a:extLst>
                </a:hlinkClick>
              </a:rPr>
              <a:t>www.booktrust.org.uk</a:t>
            </a:r>
            <a:endParaRPr lang="en-US" sz="4800" dirty="0">
              <a:solidFill>
                <a:schemeClr val="tx1"/>
              </a:solidFill>
              <a:cs typeface="Arial" panose="020B0604020202020204" pitchFamily="34" charset="0"/>
            </a:endParaRPr>
          </a:p>
          <a:p>
            <a:pPr>
              <a:spcBef>
                <a:spcPts val="1200"/>
              </a:spcBef>
            </a:pPr>
            <a:r>
              <a:rPr lang="en-US" sz="4800" dirty="0">
                <a:solidFill>
                  <a:schemeClr val="tx1"/>
                </a:solidFill>
                <a:cs typeface="Arial" panose="020B0604020202020204" pitchFamily="34" charset="0"/>
              </a:rPr>
              <a:t>For developing comprehension skills, parents can visit </a:t>
            </a:r>
            <a:r>
              <a:rPr lang="en-US" sz="4800" dirty="0">
                <a:solidFill>
                  <a:schemeClr val="tx1"/>
                </a:solidFill>
                <a:cs typeface="Arial" panose="020B0604020202020204" pitchFamily="34" charset="0"/>
                <a:hlinkClick r:id="rId4">
                  <a:extLst>
                    <a:ext uri="{A12FA001-AC4F-418D-AE19-62706E023703}">
                      <ahyp:hlinkClr xmlns:ahyp="http://schemas.microsoft.com/office/drawing/2018/hyperlinkcolor" val="tx"/>
                    </a:ext>
                  </a:extLst>
                </a:hlinkClick>
              </a:rPr>
              <a:t>home.oxfordowl.co.uk</a:t>
            </a:r>
            <a:r>
              <a:rPr lang="en-US" sz="4800" dirty="0">
                <a:solidFill>
                  <a:schemeClr val="tx1"/>
                </a:solidFill>
                <a:cs typeface="Arial" panose="020B0604020202020204" pitchFamily="34" charset="0"/>
              </a:rPr>
              <a:t> </a:t>
            </a:r>
          </a:p>
          <a:p>
            <a:pPr>
              <a:spcBef>
                <a:spcPts val="1200"/>
              </a:spcBef>
            </a:pPr>
            <a:endParaRPr lang="en-US" sz="4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910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755576" y="764704"/>
            <a:ext cx="8280920" cy="4573560"/>
          </a:xfrm>
          <a:prstGeom prst="rect">
            <a:avLst/>
          </a:prstGeom>
          <a:noFill/>
        </p:spPr>
        <p:txBody>
          <a:bodyPr wrap="square" rtlCol="0">
            <a:spAutoFit/>
          </a:bodyPr>
          <a:lstStyle/>
          <a:p>
            <a:pPr marL="0" indent="0">
              <a:buNone/>
            </a:pPr>
            <a:r>
              <a:rPr lang="en-US" sz="2800" b="1" u="sng" dirty="0">
                <a:solidFill>
                  <a:schemeClr val="tx1"/>
                </a:solidFill>
                <a:cs typeface="Arial" panose="020B0604020202020204" pitchFamily="34" charset="0"/>
              </a:rPr>
              <a:t>Reading opportunities in school include: </a:t>
            </a:r>
          </a:p>
          <a:p>
            <a:endParaRPr lang="en-US" sz="2800" dirty="0">
              <a:cs typeface="Arial" panose="020B0604020202020204" pitchFamily="34" charset="0"/>
            </a:endParaRPr>
          </a:p>
          <a:p>
            <a:pPr marL="0" indent="0">
              <a:buNone/>
            </a:pPr>
            <a:endParaRPr lang="en-US" sz="2800" dirty="0">
              <a:cs typeface="Arial" panose="020B0604020202020204" pitchFamily="34" charset="0"/>
            </a:endParaRPr>
          </a:p>
          <a:p>
            <a:pPr marL="285750" indent="-285750">
              <a:buFontTx/>
              <a:buChar char="-"/>
            </a:pPr>
            <a:r>
              <a:rPr lang="en-US" sz="2800" dirty="0">
                <a:cs typeface="Arial" panose="020B0604020202020204" pitchFamily="34" charset="0"/>
              </a:rPr>
              <a:t>Listening to the class story </a:t>
            </a:r>
          </a:p>
          <a:p>
            <a:pPr marL="285750" indent="-285750">
              <a:buFontTx/>
              <a:buChar char="-"/>
            </a:pPr>
            <a:r>
              <a:rPr lang="en-US" sz="2800" dirty="0">
                <a:cs typeface="Arial" panose="020B0604020202020204" pitchFamily="34" charset="0"/>
              </a:rPr>
              <a:t>Whole class reading </a:t>
            </a:r>
          </a:p>
          <a:p>
            <a:pPr marL="285750" indent="-285750">
              <a:buFontTx/>
              <a:buChar char="-"/>
            </a:pPr>
            <a:r>
              <a:rPr lang="en-US" sz="2800" dirty="0">
                <a:cs typeface="Arial" panose="020B0604020202020204" pitchFamily="34" charset="0"/>
              </a:rPr>
              <a:t>Daily independent reading and follow up quizzes (school banded or home book) </a:t>
            </a:r>
          </a:p>
          <a:p>
            <a:pPr marL="285750" indent="-285750">
              <a:buFontTx/>
              <a:buChar char="-"/>
            </a:pPr>
            <a:r>
              <a:rPr lang="en-US" sz="2800" dirty="0">
                <a:cs typeface="Arial" panose="020B0604020202020204" pitchFamily="34" charset="0"/>
              </a:rPr>
              <a:t>1 to 1 reading as required </a:t>
            </a:r>
            <a:endParaRPr lang="en-GB" sz="2800" dirty="0"/>
          </a:p>
          <a:p>
            <a:pPr marL="285750" indent="-285750">
              <a:buFontTx/>
              <a:buChar char="-"/>
            </a:pPr>
            <a:r>
              <a:rPr lang="en-US" sz="2800" dirty="0">
                <a:cs typeface="Arial" panose="020B0604020202020204" pitchFamily="34" charset="0"/>
              </a:rPr>
              <a:t>Visits to the school library </a:t>
            </a:r>
          </a:p>
        </p:txBody>
      </p:sp>
    </p:spTree>
    <p:extLst>
      <p:ext uri="{BB962C8B-B14F-4D97-AF65-F5344CB8AC3E}">
        <p14:creationId xmlns:p14="http://schemas.microsoft.com/office/powerpoint/2010/main" val="3420115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8D47E-B283-471E-B648-584DFC3463B3}"/>
              </a:ext>
            </a:extLst>
          </p:cNvPr>
          <p:cNvSpPr>
            <a:spLocks noGrp="1"/>
          </p:cNvSpPr>
          <p:nvPr>
            <p:ph type="title"/>
          </p:nvPr>
        </p:nvSpPr>
        <p:spPr/>
        <p:txBody>
          <a:bodyPr/>
          <a:lstStyle/>
          <a:p>
            <a:r>
              <a:rPr lang="en-GB" dirty="0"/>
              <a:t>Maths </a:t>
            </a:r>
          </a:p>
        </p:txBody>
      </p:sp>
      <p:pic>
        <p:nvPicPr>
          <p:cNvPr id="3" name="Picture 2">
            <a:extLst>
              <a:ext uri="{FF2B5EF4-FFF2-40B4-BE49-F238E27FC236}">
                <a16:creationId xmlns:a16="http://schemas.microsoft.com/office/drawing/2014/main" id="{2ED33132-6C0F-4902-838C-063CDF4F17BB}"/>
              </a:ext>
            </a:extLst>
          </p:cNvPr>
          <p:cNvPicPr>
            <a:picLocks noChangeAspect="1"/>
          </p:cNvPicPr>
          <p:nvPr/>
        </p:nvPicPr>
        <p:blipFill rotWithShape="1">
          <a:blip r:embed="rId2"/>
          <a:srcRect l="3448" t="1897" b="10802"/>
          <a:stretch/>
        </p:blipFill>
        <p:spPr>
          <a:xfrm>
            <a:off x="539552" y="2420888"/>
            <a:ext cx="8064896" cy="3312368"/>
          </a:xfrm>
          <a:prstGeom prst="rect">
            <a:avLst/>
          </a:prstGeom>
          <a:ln>
            <a:solidFill>
              <a:srgbClr val="7030A0"/>
            </a:solidFill>
          </a:ln>
        </p:spPr>
      </p:pic>
    </p:spTree>
    <p:extLst>
      <p:ext uri="{BB962C8B-B14F-4D97-AF65-F5344CB8AC3E}">
        <p14:creationId xmlns:p14="http://schemas.microsoft.com/office/powerpoint/2010/main" val="879130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563CAA-9DCC-4528-9992-8A70EC9FA1A2}"/>
              </a:ext>
            </a:extLst>
          </p:cNvPr>
          <p:cNvSpPr>
            <a:spLocks noGrp="1"/>
          </p:cNvSpPr>
          <p:nvPr>
            <p:ph type="body" idx="1"/>
          </p:nvPr>
        </p:nvSpPr>
        <p:spPr>
          <a:xfrm>
            <a:off x="1363133" y="-243408"/>
            <a:ext cx="6417734" cy="939801"/>
          </a:xfrm>
        </p:spPr>
        <p:txBody>
          <a:bodyPr/>
          <a:lstStyle/>
          <a:p>
            <a:r>
              <a:rPr lang="en-GB" dirty="0"/>
              <a:t>White Rose maths. </a:t>
            </a:r>
          </a:p>
        </p:txBody>
      </p:sp>
      <p:pic>
        <p:nvPicPr>
          <p:cNvPr id="4" name="Picture 3">
            <a:extLst>
              <a:ext uri="{FF2B5EF4-FFF2-40B4-BE49-F238E27FC236}">
                <a16:creationId xmlns:a16="http://schemas.microsoft.com/office/drawing/2014/main" id="{8392FF30-F1B8-4561-AB2A-51887DA1D2ED}"/>
              </a:ext>
            </a:extLst>
          </p:cNvPr>
          <p:cNvPicPr>
            <a:picLocks noChangeAspect="1"/>
          </p:cNvPicPr>
          <p:nvPr/>
        </p:nvPicPr>
        <p:blipFill>
          <a:blip r:embed="rId2"/>
          <a:stretch>
            <a:fillRect/>
          </a:stretch>
        </p:blipFill>
        <p:spPr>
          <a:xfrm>
            <a:off x="395536" y="836712"/>
            <a:ext cx="8352928" cy="5764107"/>
          </a:xfrm>
          <a:prstGeom prst="rect">
            <a:avLst/>
          </a:prstGeom>
        </p:spPr>
      </p:pic>
    </p:spTree>
    <p:extLst>
      <p:ext uri="{BB962C8B-B14F-4D97-AF65-F5344CB8AC3E}">
        <p14:creationId xmlns:p14="http://schemas.microsoft.com/office/powerpoint/2010/main" val="4028804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RA Problem Exampl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5"/>
            <a:ext cx="8424936" cy="6133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3834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Online test taken by all year 4s across the country </a:t>
            </a:r>
          </a:p>
          <a:p>
            <a:r>
              <a:rPr lang="en-US" dirty="0"/>
              <a:t>25 questions on the tables 2-12</a:t>
            </a:r>
          </a:p>
          <a:p>
            <a:r>
              <a:rPr lang="en-US" dirty="0"/>
              <a:t>6 seconds to answer each question</a:t>
            </a:r>
          </a:p>
          <a:p>
            <a:endParaRPr lang="en-GB" dirty="0"/>
          </a:p>
        </p:txBody>
      </p:sp>
      <p:sp>
        <p:nvSpPr>
          <p:cNvPr id="3" name="Title 2"/>
          <p:cNvSpPr>
            <a:spLocks noGrp="1"/>
          </p:cNvSpPr>
          <p:nvPr>
            <p:ph type="title"/>
          </p:nvPr>
        </p:nvSpPr>
        <p:spPr/>
        <p:txBody>
          <a:bodyPr>
            <a:normAutofit fontScale="90000"/>
          </a:bodyPr>
          <a:lstStyle/>
          <a:p>
            <a:r>
              <a:rPr lang="en-US" dirty="0"/>
              <a:t>Multiplication Tables Check </a:t>
            </a:r>
            <a:br>
              <a:rPr lang="en-US" dirty="0"/>
            </a:br>
            <a:r>
              <a:rPr lang="en-US" dirty="0"/>
              <a:t>June 2027</a:t>
            </a:r>
            <a:endParaRPr lang="en-GB" dirty="0"/>
          </a:p>
        </p:txBody>
      </p:sp>
      <p:sp>
        <p:nvSpPr>
          <p:cNvPr id="4" name="Rectangle 3">
            <a:extLst>
              <a:ext uri="{FF2B5EF4-FFF2-40B4-BE49-F238E27FC236}">
                <a16:creationId xmlns:a16="http://schemas.microsoft.com/office/drawing/2014/main" id="{B68F033E-A730-4BDE-ADCA-FAED9223737F}"/>
              </a:ext>
            </a:extLst>
          </p:cNvPr>
          <p:cNvSpPr/>
          <p:nvPr/>
        </p:nvSpPr>
        <p:spPr>
          <a:xfrm>
            <a:off x="1043608" y="4400815"/>
            <a:ext cx="8100392" cy="2031325"/>
          </a:xfrm>
          <a:prstGeom prst="rect">
            <a:avLst/>
          </a:prstGeom>
        </p:spPr>
        <p:txBody>
          <a:bodyPr wrap="square">
            <a:spAutoFit/>
          </a:bodyPr>
          <a:lstStyle/>
          <a:p>
            <a:r>
              <a:rPr lang="en-GB" dirty="0">
                <a:hlinkClick r:id="rId2"/>
              </a:rPr>
              <a:t>https://mathsframe.co.uk/en/resources/resource/477</a:t>
            </a:r>
            <a:endParaRPr lang="en-GB" dirty="0"/>
          </a:p>
          <a:p>
            <a:endParaRPr lang="en-GB" dirty="0"/>
          </a:p>
          <a:p>
            <a:r>
              <a:rPr lang="en-GB" dirty="0">
                <a:hlinkClick r:id="rId3"/>
              </a:rPr>
              <a:t>https://www.purplemash.com/#app/games/timestables_assessment</a:t>
            </a:r>
            <a:r>
              <a:rPr lang="en-GB" dirty="0"/>
              <a:t> </a:t>
            </a:r>
          </a:p>
          <a:p>
            <a:endParaRPr lang="en-GB" dirty="0"/>
          </a:p>
          <a:p>
            <a:r>
              <a:rPr lang="en-GB" dirty="0">
                <a:hlinkClick r:id="rId4"/>
              </a:rPr>
              <a:t>https://ttrockstars.com/</a:t>
            </a:r>
            <a:r>
              <a:rPr lang="en-GB" dirty="0"/>
              <a:t>  </a:t>
            </a:r>
          </a:p>
          <a:p>
            <a:endParaRPr lang="en-GB" dirty="0"/>
          </a:p>
          <a:p>
            <a:r>
              <a:rPr lang="en-GB" dirty="0">
                <a:hlinkClick r:id="rId5"/>
              </a:rPr>
              <a:t>https://www.topmarks.co.uk/maths-games/hit-the-button</a:t>
            </a:r>
            <a:r>
              <a:rPr lang="en-GB" dirty="0"/>
              <a:t> </a:t>
            </a:r>
          </a:p>
        </p:txBody>
      </p:sp>
    </p:spTree>
    <p:extLst>
      <p:ext uri="{BB962C8B-B14F-4D97-AF65-F5344CB8AC3E}">
        <p14:creationId xmlns:p14="http://schemas.microsoft.com/office/powerpoint/2010/main" val="1601817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1865813"/>
            <a:ext cx="7408333" cy="3450696"/>
          </a:xfrm>
        </p:spPr>
        <p:txBody>
          <a:bodyPr/>
          <a:lstStyle/>
          <a:p>
            <a:endParaRPr lang="en-GB"/>
          </a:p>
        </p:txBody>
      </p:sp>
      <p:pic>
        <p:nvPicPr>
          <p:cNvPr id="5" name="Picture 4"/>
          <p:cNvPicPr>
            <a:picLocks noChangeAspect="1"/>
          </p:cNvPicPr>
          <p:nvPr/>
        </p:nvPicPr>
        <p:blipFill>
          <a:blip r:embed="rId2"/>
          <a:stretch>
            <a:fillRect/>
          </a:stretch>
        </p:blipFill>
        <p:spPr>
          <a:xfrm>
            <a:off x="683568" y="188640"/>
            <a:ext cx="7704856" cy="4776313"/>
          </a:xfrm>
          <a:prstGeom prst="rect">
            <a:avLst/>
          </a:prstGeom>
        </p:spPr>
      </p:pic>
      <p:pic>
        <p:nvPicPr>
          <p:cNvPr id="6" name="Picture 5"/>
          <p:cNvPicPr>
            <a:picLocks noChangeAspect="1"/>
          </p:cNvPicPr>
          <p:nvPr/>
        </p:nvPicPr>
        <p:blipFill>
          <a:blip r:embed="rId3"/>
          <a:stretch>
            <a:fillRect/>
          </a:stretch>
        </p:blipFill>
        <p:spPr>
          <a:xfrm>
            <a:off x="927117" y="4792219"/>
            <a:ext cx="7461307" cy="1524854"/>
          </a:xfrm>
          <a:prstGeom prst="rect">
            <a:avLst/>
          </a:prstGeom>
        </p:spPr>
      </p:pic>
    </p:spTree>
    <p:extLst>
      <p:ext uri="{BB962C8B-B14F-4D97-AF65-F5344CB8AC3E}">
        <p14:creationId xmlns:p14="http://schemas.microsoft.com/office/powerpoint/2010/main" val="166037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GB"/>
          </a:p>
        </p:txBody>
      </p:sp>
      <p:sp>
        <p:nvSpPr>
          <p:cNvPr id="3" name="Title 2"/>
          <p:cNvSpPr>
            <a:spLocks noGrp="1"/>
          </p:cNvSpPr>
          <p:nvPr>
            <p:ph type="title"/>
          </p:nvPr>
        </p:nvSpPr>
        <p:spPr/>
        <p:txBody>
          <a:bodyPr/>
          <a:lstStyle/>
          <a:p>
            <a:endParaRPr lang="en-GB"/>
          </a:p>
        </p:txBody>
      </p:sp>
      <p:pic>
        <p:nvPicPr>
          <p:cNvPr id="4" name="Picture 3"/>
          <p:cNvPicPr>
            <a:picLocks noChangeAspect="1"/>
          </p:cNvPicPr>
          <p:nvPr/>
        </p:nvPicPr>
        <p:blipFill>
          <a:blip r:embed="rId2"/>
          <a:stretch>
            <a:fillRect/>
          </a:stretch>
        </p:blipFill>
        <p:spPr>
          <a:xfrm>
            <a:off x="323528" y="764704"/>
            <a:ext cx="8514253" cy="5737297"/>
          </a:xfrm>
          <a:prstGeom prst="rect">
            <a:avLst/>
          </a:prstGeom>
        </p:spPr>
      </p:pic>
    </p:spTree>
    <p:extLst>
      <p:ext uri="{BB962C8B-B14F-4D97-AF65-F5344CB8AC3E}">
        <p14:creationId xmlns:p14="http://schemas.microsoft.com/office/powerpoint/2010/main" val="2950518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25611" y="377453"/>
            <a:ext cx="2976265" cy="806450"/>
          </a:xfrm>
        </p:spPr>
        <p:txBody>
          <a:bodyPr>
            <a:normAutofit fontScale="90000"/>
          </a:bodyPr>
          <a:lstStyle/>
          <a:p>
            <a:pPr eaLnBrk="1" hangingPunct="1"/>
            <a:r>
              <a:rPr lang="en-US" altLang="en-US" sz="3200" dirty="0">
                <a:solidFill>
                  <a:schemeClr val="bg1"/>
                </a:solidFill>
                <a:latin typeface="+mn-lt"/>
                <a:cs typeface="Calibri"/>
              </a:rPr>
              <a:t>Geography &amp; History</a:t>
            </a:r>
          </a:p>
        </p:txBody>
      </p:sp>
      <p:sp>
        <p:nvSpPr>
          <p:cNvPr id="5" name="Cloud Callout 4"/>
          <p:cNvSpPr/>
          <p:nvPr/>
        </p:nvSpPr>
        <p:spPr>
          <a:xfrm>
            <a:off x="5076056" y="858386"/>
            <a:ext cx="3168352" cy="1856234"/>
          </a:xfrm>
          <a:prstGeom prst="cloudCallout">
            <a:avLst>
              <a:gd name="adj1" fmla="val -55957"/>
              <a:gd name="adj2" fmla="val 39338"/>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ln>
                <a:solidFill>
                  <a:srgbClr val="663366"/>
                </a:solidFill>
              </a:ln>
              <a:solidFill>
                <a:srgbClr val="FF0000"/>
              </a:solidFill>
              <a:latin typeface="Calibri" pitchFamily="34" charset="0"/>
            </a:endParaRPr>
          </a:p>
        </p:txBody>
      </p:sp>
      <p:sp>
        <p:nvSpPr>
          <p:cNvPr id="6" name="Cloud Callout 5"/>
          <p:cNvSpPr/>
          <p:nvPr/>
        </p:nvSpPr>
        <p:spPr>
          <a:xfrm>
            <a:off x="502284" y="4344706"/>
            <a:ext cx="3600400" cy="1597918"/>
          </a:xfrm>
          <a:prstGeom prst="cloudCallout">
            <a:avLst>
              <a:gd name="adj1" fmla="val 44635"/>
              <a:gd name="adj2" fmla="val 35227"/>
            </a:avLst>
          </a:prstGeom>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800" dirty="0">
                <a:latin typeface="Calibri" panose="020F0502020204030204" pitchFamily="34" charset="0"/>
                <a:cs typeface="Calibri" panose="020F0502020204030204" pitchFamily="34" charset="0"/>
              </a:rPr>
              <a:t>SUMMER</a:t>
            </a:r>
          </a:p>
          <a:p>
            <a:pPr algn="ctr"/>
            <a:r>
              <a:rPr lang="en-GB" sz="1800" dirty="0"/>
              <a:t>Ancient Maya</a:t>
            </a:r>
          </a:p>
          <a:p>
            <a:pPr algn="ctr"/>
            <a:r>
              <a:rPr lang="en-GB" sz="1800" dirty="0">
                <a:latin typeface="Calibri" panose="020F0502020204030204" pitchFamily="34" charset="0"/>
                <a:cs typeface="Calibri" panose="020F0502020204030204" pitchFamily="34" charset="0"/>
              </a:rPr>
              <a:t>Rivers</a:t>
            </a:r>
          </a:p>
        </p:txBody>
      </p:sp>
      <p:sp>
        <p:nvSpPr>
          <p:cNvPr id="7" name="Cloud Callout 6"/>
          <p:cNvSpPr/>
          <p:nvPr/>
        </p:nvSpPr>
        <p:spPr>
          <a:xfrm>
            <a:off x="611560" y="2788140"/>
            <a:ext cx="3312368" cy="1540892"/>
          </a:xfrm>
          <a:prstGeom prst="cloudCallout">
            <a:avLst>
              <a:gd name="adj1" fmla="val 56146"/>
              <a:gd name="adj2" fmla="val 35926"/>
            </a:avLst>
          </a:prstGeom>
          <a:solidFill>
            <a:schemeClr val="accent3"/>
          </a:solidFill>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dirty="0">
                <a:latin typeface="Calibri" panose="020F0502020204030204" pitchFamily="34" charset="0"/>
                <a:cs typeface="Calibri" panose="020F0502020204030204" pitchFamily="34" charset="0"/>
              </a:rPr>
              <a:t> SPRING</a:t>
            </a:r>
          </a:p>
          <a:p>
            <a:pPr algn="ctr"/>
            <a:r>
              <a:rPr lang="en-US" sz="1800" dirty="0">
                <a:latin typeface="Calibri" panose="020F0502020204030204" pitchFamily="34" charset="0"/>
                <a:cs typeface="Calibri" panose="020F0502020204030204" pitchFamily="34" charset="0"/>
              </a:rPr>
              <a:t>Anglo Saxons</a:t>
            </a:r>
          </a:p>
          <a:p>
            <a:pPr algn="ctr"/>
            <a:r>
              <a:rPr lang="en-US" sz="1800" dirty="0">
                <a:latin typeface="Calibri" panose="020F0502020204030204" pitchFamily="34" charset="0"/>
                <a:cs typeface="Calibri" panose="020F0502020204030204" pitchFamily="34" charset="0"/>
              </a:rPr>
              <a:t>Rainforests</a:t>
            </a:r>
          </a:p>
          <a:p>
            <a:pPr algn="ctr"/>
            <a:endParaRPr lang="en-GB" sz="1800" dirty="0">
              <a:latin typeface="Calibri" panose="020F0502020204030204" pitchFamily="34" charset="0"/>
              <a:cs typeface="Calibri" panose="020F0502020204030204" pitchFamily="34" charset="0"/>
            </a:endParaRPr>
          </a:p>
        </p:txBody>
      </p:sp>
      <p:sp>
        <p:nvSpPr>
          <p:cNvPr id="8" name="Cloud Callout 7"/>
          <p:cNvSpPr/>
          <p:nvPr/>
        </p:nvSpPr>
        <p:spPr>
          <a:xfrm>
            <a:off x="5513636" y="2545333"/>
            <a:ext cx="3173164" cy="1767334"/>
          </a:xfrm>
          <a:prstGeom prst="cloudCallout">
            <a:avLst>
              <a:gd name="adj1" fmla="val -57164"/>
              <a:gd name="adj2" fmla="val 40122"/>
            </a:avLst>
          </a:prstGeom>
          <a:solidFill>
            <a:schemeClr val="accent3"/>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solidFill>
                  <a:schemeClr val="tx1"/>
                </a:solidFill>
              </a:rPr>
              <a:t>SPRING</a:t>
            </a:r>
          </a:p>
          <a:p>
            <a:pPr algn="ctr">
              <a:defRPr/>
            </a:pPr>
            <a:r>
              <a:rPr lang="en-GB" dirty="0">
                <a:solidFill>
                  <a:schemeClr val="tx1"/>
                </a:solidFill>
              </a:rPr>
              <a:t>States of Matter </a:t>
            </a:r>
          </a:p>
          <a:p>
            <a:pPr algn="ctr">
              <a:defRPr/>
            </a:pPr>
            <a:r>
              <a:rPr lang="en-GB" dirty="0">
                <a:solidFill>
                  <a:schemeClr val="tx1"/>
                </a:solidFill>
              </a:rPr>
              <a:t>Sound</a:t>
            </a:r>
          </a:p>
        </p:txBody>
      </p:sp>
      <p:sp>
        <p:nvSpPr>
          <p:cNvPr id="9" name="Cloud Callout 8"/>
          <p:cNvSpPr/>
          <p:nvPr/>
        </p:nvSpPr>
        <p:spPr>
          <a:xfrm>
            <a:off x="5303868" y="4164206"/>
            <a:ext cx="3228572" cy="1763388"/>
          </a:xfrm>
          <a:prstGeom prst="cloudCallout">
            <a:avLst>
              <a:gd name="adj1" fmla="val -57164"/>
              <a:gd name="adj2" fmla="val 40122"/>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GB" dirty="0">
                <a:solidFill>
                  <a:schemeClr val="tx1"/>
                </a:solidFill>
              </a:rPr>
              <a:t>SUMMER</a:t>
            </a:r>
          </a:p>
          <a:p>
            <a:pPr algn="ctr">
              <a:defRPr/>
            </a:pPr>
            <a:r>
              <a:rPr lang="en-GB" dirty="0">
                <a:solidFill>
                  <a:schemeClr val="tx1"/>
                </a:solidFill>
              </a:rPr>
              <a:t>Classification and changing habitats. </a:t>
            </a:r>
          </a:p>
          <a:p>
            <a:pPr algn="ctr">
              <a:defRPr/>
            </a:pPr>
            <a:r>
              <a:rPr lang="en-GB" dirty="0">
                <a:solidFill>
                  <a:schemeClr val="tx1"/>
                </a:solidFill>
              </a:rPr>
              <a:t>Comparing the properties of liquid</a:t>
            </a:r>
          </a:p>
        </p:txBody>
      </p:sp>
      <p:sp>
        <p:nvSpPr>
          <p:cNvPr id="10" name="Cloud Callout 9"/>
          <p:cNvSpPr/>
          <p:nvPr/>
        </p:nvSpPr>
        <p:spPr>
          <a:xfrm>
            <a:off x="680335" y="1134550"/>
            <a:ext cx="3552713" cy="1637916"/>
          </a:xfrm>
          <a:prstGeom prst="cloudCallout">
            <a:avLst>
              <a:gd name="adj1" fmla="val 56146"/>
              <a:gd name="adj2" fmla="val 35926"/>
            </a:avLst>
          </a:prstGeom>
          <a:solidFill>
            <a:schemeClr val="accent5">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GB" sz="1800" dirty="0">
                <a:latin typeface="+mn-lt"/>
              </a:rPr>
              <a:t>AUTUMN</a:t>
            </a:r>
          </a:p>
          <a:p>
            <a:pPr algn="ctr" eaLnBrk="1" hangingPunct="1">
              <a:defRPr/>
            </a:pPr>
            <a:r>
              <a:rPr lang="en-GB" sz="1800" dirty="0">
                <a:latin typeface="Calibri" panose="020F0502020204030204" pitchFamily="34" charset="0"/>
                <a:cs typeface="Calibri" panose="020F0502020204030204" pitchFamily="34" charset="0"/>
              </a:rPr>
              <a:t>How children’s lives have changed. </a:t>
            </a:r>
            <a:endParaRPr lang="en-GB" sz="1800" dirty="0">
              <a:latin typeface="+mn-lt"/>
            </a:endParaRPr>
          </a:p>
          <a:p>
            <a:pPr algn="ctr" eaLnBrk="1" hangingPunct="1">
              <a:defRPr/>
            </a:pPr>
            <a:r>
              <a:rPr lang="en-GB" sz="1800" dirty="0">
                <a:latin typeface="+mn-lt"/>
              </a:rPr>
              <a:t>Where does our food come from?</a:t>
            </a:r>
          </a:p>
        </p:txBody>
      </p:sp>
      <p:sp>
        <p:nvSpPr>
          <p:cNvPr id="2" name="Rectangle 1"/>
          <p:cNvSpPr/>
          <p:nvPr/>
        </p:nvSpPr>
        <p:spPr>
          <a:xfrm>
            <a:off x="5364088" y="384195"/>
            <a:ext cx="1548822" cy="584775"/>
          </a:xfrm>
          <a:prstGeom prst="rect">
            <a:avLst/>
          </a:prstGeom>
        </p:spPr>
        <p:txBody>
          <a:bodyPr wrap="none" anchor="t">
            <a:spAutoFit/>
          </a:bodyPr>
          <a:lstStyle/>
          <a:p>
            <a:r>
              <a:rPr lang="en-US" altLang="en-US" sz="3200" dirty="0">
                <a:solidFill>
                  <a:schemeClr val="bg1"/>
                </a:solidFill>
                <a:latin typeface="+mj-lt"/>
                <a:cs typeface="Calibri"/>
              </a:rPr>
              <a:t>Science</a:t>
            </a:r>
            <a:r>
              <a:rPr lang="en-US" altLang="en-US" dirty="0">
                <a:solidFill>
                  <a:schemeClr val="bg1"/>
                </a:solidFill>
                <a:latin typeface="+mj-lt"/>
                <a:cs typeface="Calibri"/>
              </a:rPr>
              <a:t> </a:t>
            </a:r>
            <a:endParaRPr lang="en-GB" dirty="0">
              <a:solidFill>
                <a:schemeClr val="bg1"/>
              </a:solidFill>
              <a:latin typeface="+mj-lt"/>
            </a:endParaRPr>
          </a:p>
        </p:txBody>
      </p:sp>
      <p:sp>
        <p:nvSpPr>
          <p:cNvPr id="3" name="TextBox 2"/>
          <p:cNvSpPr txBox="1"/>
          <p:nvPr/>
        </p:nvSpPr>
        <p:spPr>
          <a:xfrm>
            <a:off x="5747705" y="1340768"/>
            <a:ext cx="1848631" cy="923330"/>
          </a:xfrm>
          <a:prstGeom prst="rect">
            <a:avLst/>
          </a:prstGeom>
          <a:noFill/>
        </p:spPr>
        <p:txBody>
          <a:bodyPr wrap="square" rtlCol="0">
            <a:spAutoFit/>
          </a:bodyPr>
          <a:lstStyle/>
          <a:p>
            <a:pPr algn="ctr"/>
            <a:r>
              <a:rPr lang="en-GB" dirty="0"/>
              <a:t>AUTUMN </a:t>
            </a:r>
          </a:p>
          <a:p>
            <a:pPr algn="ctr"/>
            <a:r>
              <a:rPr lang="en-GB" dirty="0"/>
              <a:t>Digestion</a:t>
            </a:r>
          </a:p>
          <a:p>
            <a:pPr algn="ctr"/>
            <a:r>
              <a:rPr lang="en-GB" dirty="0"/>
              <a:t>Electricity</a:t>
            </a:r>
          </a:p>
        </p:txBody>
      </p:sp>
      <p:sp>
        <p:nvSpPr>
          <p:cNvPr id="11" name="TextBox 10">
            <a:extLst>
              <a:ext uri="{FF2B5EF4-FFF2-40B4-BE49-F238E27FC236}">
                <a16:creationId xmlns:a16="http://schemas.microsoft.com/office/drawing/2014/main" id="{C2A263B6-32DF-4900-B78F-06A651E90B08}"/>
              </a:ext>
            </a:extLst>
          </p:cNvPr>
          <p:cNvSpPr txBox="1"/>
          <p:nvPr/>
        </p:nvSpPr>
        <p:spPr>
          <a:xfrm>
            <a:off x="539552" y="6045359"/>
            <a:ext cx="8147248" cy="646331"/>
          </a:xfrm>
          <a:prstGeom prst="rect">
            <a:avLst/>
          </a:prstGeom>
          <a:noFill/>
        </p:spPr>
        <p:txBody>
          <a:bodyPr wrap="square" rtlCol="0">
            <a:spAutoFit/>
          </a:bodyPr>
          <a:lstStyle/>
          <a:p>
            <a:pPr algn="ctr"/>
            <a:r>
              <a:rPr lang="en-GB" dirty="0"/>
              <a:t>If you think you would be able to come in to do a class talk linked to any of these areas, please fill in on the sign up sheet. </a:t>
            </a:r>
          </a:p>
        </p:txBody>
      </p:sp>
    </p:spTree>
    <p:extLst>
      <p:ext uri="{BB962C8B-B14F-4D97-AF65-F5344CB8AC3E}">
        <p14:creationId xmlns:p14="http://schemas.microsoft.com/office/powerpoint/2010/main" val="3707846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4440" y="2527220"/>
            <a:ext cx="8677472" cy="3528392"/>
          </a:xfrm>
        </p:spPr>
        <p:txBody>
          <a:bodyPr>
            <a:normAutofit fontScale="32500" lnSpcReduction="20000"/>
          </a:bodyPr>
          <a:lstStyle/>
          <a:p>
            <a:pPr>
              <a:lnSpc>
                <a:spcPct val="120000"/>
              </a:lnSpc>
            </a:pPr>
            <a:r>
              <a:rPr lang="en-US" sz="5500" dirty="0"/>
              <a:t>Drawing, painting, cooking, mechanisms, electrical systems, craft &amp; design. </a:t>
            </a:r>
          </a:p>
          <a:p>
            <a:pPr>
              <a:lnSpc>
                <a:spcPct val="120000"/>
              </a:lnSpc>
            </a:pPr>
            <a:r>
              <a:rPr lang="en-US" sz="5500" dirty="0"/>
              <a:t>PSHE: Citizenship, rights and responsibilities, relationships, emotions, anti-bullying week, diversity, community, healthy and safe lifestyles, SRE</a:t>
            </a:r>
          </a:p>
          <a:p>
            <a:pPr>
              <a:lnSpc>
                <a:spcPct val="120000"/>
              </a:lnSpc>
            </a:pPr>
            <a:r>
              <a:rPr lang="en-US" sz="5500" dirty="0"/>
              <a:t>French: I Am Able to, Phonics, Vegetables, Presenting Myself, In the Classroom</a:t>
            </a:r>
          </a:p>
          <a:p>
            <a:pPr>
              <a:lnSpc>
                <a:spcPct val="120000"/>
              </a:lnSpc>
            </a:pPr>
            <a:r>
              <a:rPr lang="en-US" sz="5500" dirty="0"/>
              <a:t>Computing: Microsoft Office, Coding with Scratch, online safety, data handling (weather mapping)</a:t>
            </a:r>
          </a:p>
          <a:p>
            <a:pPr>
              <a:lnSpc>
                <a:spcPct val="120000"/>
              </a:lnSpc>
            </a:pPr>
            <a:r>
              <a:rPr lang="en-US" sz="5500" dirty="0"/>
              <a:t>RE: Are all religions equal? What makes some scared texts? How important are our beliefs? Who was Jesus really? Why is the Bible the best selling book of all time?  Does the language of scripture matter? </a:t>
            </a:r>
          </a:p>
          <a:p>
            <a:pPr>
              <a:lnSpc>
                <a:spcPct val="120000"/>
              </a:lnSpc>
            </a:pPr>
            <a:r>
              <a:rPr lang="en-US" sz="5500" dirty="0"/>
              <a:t>Music: Singing in parts: loops and layers, Musical Motifs: Reading the staves, Singing with </a:t>
            </a:r>
            <a:r>
              <a:rPr lang="en-US" sz="5500" dirty="0" err="1"/>
              <a:t>Schola</a:t>
            </a:r>
            <a:r>
              <a:rPr lang="en-US" sz="5500" dirty="0"/>
              <a:t> Cantorum, Music technology: loop based composition. </a:t>
            </a:r>
          </a:p>
          <a:p>
            <a:pPr marL="0" indent="0">
              <a:buNone/>
            </a:pPr>
            <a:endParaRPr lang="en-GB" dirty="0"/>
          </a:p>
        </p:txBody>
      </p:sp>
      <p:sp>
        <p:nvSpPr>
          <p:cNvPr id="3" name="Title 2"/>
          <p:cNvSpPr>
            <a:spLocks noGrp="1"/>
          </p:cNvSpPr>
          <p:nvPr>
            <p:ph type="title"/>
          </p:nvPr>
        </p:nvSpPr>
        <p:spPr/>
        <p:txBody>
          <a:bodyPr>
            <a:normAutofit fontScale="90000"/>
          </a:bodyPr>
          <a:lstStyle/>
          <a:p>
            <a:r>
              <a:rPr lang="en-US" dirty="0"/>
              <a:t>Art and D&amp;T/ PSHE/French/Computing/RE/Music </a:t>
            </a:r>
            <a:endParaRPr lang="en-GB" dirty="0"/>
          </a:p>
        </p:txBody>
      </p:sp>
      <p:sp>
        <p:nvSpPr>
          <p:cNvPr id="4" name="TextBox 3">
            <a:extLst>
              <a:ext uri="{FF2B5EF4-FFF2-40B4-BE49-F238E27FC236}">
                <a16:creationId xmlns:a16="http://schemas.microsoft.com/office/drawing/2014/main" id="{2432FEE2-2F04-4BC1-B787-8B4A794687AC}"/>
              </a:ext>
            </a:extLst>
          </p:cNvPr>
          <p:cNvSpPr txBox="1"/>
          <p:nvPr/>
        </p:nvSpPr>
        <p:spPr>
          <a:xfrm>
            <a:off x="539552" y="6045359"/>
            <a:ext cx="8147248" cy="646331"/>
          </a:xfrm>
          <a:prstGeom prst="rect">
            <a:avLst/>
          </a:prstGeom>
          <a:noFill/>
        </p:spPr>
        <p:txBody>
          <a:bodyPr wrap="square" rtlCol="0">
            <a:spAutoFit/>
          </a:bodyPr>
          <a:lstStyle/>
          <a:p>
            <a:pPr algn="ctr"/>
            <a:r>
              <a:rPr lang="en-GB" dirty="0"/>
              <a:t>If you think you would be able to come in to do a class talk linked to any of these areas, please fill in on the sign up sheet. </a:t>
            </a:r>
          </a:p>
        </p:txBody>
      </p:sp>
    </p:spTree>
    <p:extLst>
      <p:ext uri="{BB962C8B-B14F-4D97-AF65-F5344CB8AC3E}">
        <p14:creationId xmlns:p14="http://schemas.microsoft.com/office/powerpoint/2010/main" val="19710907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8AFD28-9861-4A5A-B26A-A08A0FADEC83}"/>
              </a:ext>
            </a:extLst>
          </p:cNvPr>
          <p:cNvSpPr/>
          <p:nvPr/>
        </p:nvSpPr>
        <p:spPr>
          <a:xfrm>
            <a:off x="1210190" y="1052736"/>
            <a:ext cx="6723620" cy="5262979"/>
          </a:xfrm>
          <a:prstGeom prst="rect">
            <a:avLst/>
          </a:prstGeom>
        </p:spPr>
        <p:txBody>
          <a:bodyPr wrap="square">
            <a:spAutoFit/>
          </a:bodyPr>
          <a:lstStyle/>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Assessment</a:t>
            </a:r>
          </a:p>
          <a:p>
            <a:endPar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GDS: Working at greater depth within the expected standard for the year group objectives</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EXS: Working at the expected standard</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WTS: Working towards the expected standard</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 Working below the expected standard</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endParaRPr lang="en-GB" sz="2400" dirty="0">
              <a:latin typeface="Calibri" panose="020F0502020204030204" pitchFamily="34" charset="0"/>
              <a:ea typeface="Times New Roman" panose="02020603050405020304" pitchFamily="18" charset="0"/>
              <a:cs typeface="Times New Roman" panose="02020603050405020304" pitchFamily="18" charset="0"/>
            </a:endParaRPr>
          </a:p>
          <a:p>
            <a:r>
              <a:rPr lang="en-GB" sz="24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PKS: used to assess all pupils working below the level of the national curriculum but who are engaged in subject-specific learning.</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526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E14B8-B1B4-4F77-85B7-DC061828A11A}"/>
              </a:ext>
            </a:extLst>
          </p:cNvPr>
          <p:cNvSpPr>
            <a:spLocks noGrp="1"/>
          </p:cNvSpPr>
          <p:nvPr>
            <p:ph type="title"/>
          </p:nvPr>
        </p:nvSpPr>
        <p:spPr/>
        <p:txBody>
          <a:bodyPr/>
          <a:lstStyle/>
          <a:p>
            <a:r>
              <a:rPr lang="en-GB" dirty="0"/>
              <a:t>Trips &amp; Visitors</a:t>
            </a:r>
          </a:p>
        </p:txBody>
      </p:sp>
      <p:pic>
        <p:nvPicPr>
          <p:cNvPr id="2052" name="Picture 4" descr="Image">
            <a:extLst>
              <a:ext uri="{FF2B5EF4-FFF2-40B4-BE49-F238E27FC236}">
                <a16:creationId xmlns:a16="http://schemas.microsoft.com/office/drawing/2014/main" id="{EA9FB9AE-4B5D-4CFB-B35D-BF47A3DE36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37422" y="2808720"/>
            <a:ext cx="2269155" cy="30255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0631AF4-B202-48AC-8A50-8F2974864AE3}"/>
              </a:ext>
            </a:extLst>
          </p:cNvPr>
          <p:cNvSpPr txBox="1"/>
          <p:nvPr/>
        </p:nvSpPr>
        <p:spPr>
          <a:xfrm>
            <a:off x="971600" y="1965623"/>
            <a:ext cx="184731" cy="369332"/>
          </a:xfrm>
          <a:prstGeom prst="rect">
            <a:avLst/>
          </a:prstGeom>
          <a:noFill/>
        </p:spPr>
        <p:txBody>
          <a:bodyPr wrap="none" rtlCol="0">
            <a:spAutoFit/>
          </a:bodyPr>
          <a:lstStyle/>
          <a:p>
            <a:endParaRPr lang="en-GB" dirty="0"/>
          </a:p>
        </p:txBody>
      </p:sp>
      <p:sp>
        <p:nvSpPr>
          <p:cNvPr id="7" name="TextBox 6">
            <a:extLst>
              <a:ext uri="{FF2B5EF4-FFF2-40B4-BE49-F238E27FC236}">
                <a16:creationId xmlns:a16="http://schemas.microsoft.com/office/drawing/2014/main" id="{CE12FD18-E3E2-4DCA-9E40-33862E14F6FB}"/>
              </a:ext>
            </a:extLst>
          </p:cNvPr>
          <p:cNvSpPr txBox="1"/>
          <p:nvPr/>
        </p:nvSpPr>
        <p:spPr>
          <a:xfrm>
            <a:off x="3803023" y="2396233"/>
            <a:ext cx="1287275" cy="369332"/>
          </a:xfrm>
          <a:prstGeom prst="rect">
            <a:avLst/>
          </a:prstGeom>
          <a:noFill/>
        </p:spPr>
        <p:txBody>
          <a:bodyPr wrap="none" rtlCol="0">
            <a:spAutoFit/>
          </a:bodyPr>
          <a:lstStyle/>
          <a:p>
            <a:r>
              <a:rPr lang="en-GB" dirty="0"/>
              <a:t>West Stow </a:t>
            </a:r>
          </a:p>
        </p:txBody>
      </p:sp>
      <p:pic>
        <p:nvPicPr>
          <p:cNvPr id="9" name="Picture 8">
            <a:extLst>
              <a:ext uri="{FF2B5EF4-FFF2-40B4-BE49-F238E27FC236}">
                <a16:creationId xmlns:a16="http://schemas.microsoft.com/office/drawing/2014/main" id="{94557E6B-35B2-482D-A4F5-2C8F698AED9D}"/>
              </a:ext>
            </a:extLst>
          </p:cNvPr>
          <p:cNvPicPr>
            <a:picLocks noChangeAspect="1"/>
          </p:cNvPicPr>
          <p:nvPr/>
        </p:nvPicPr>
        <p:blipFill>
          <a:blip r:embed="rId3"/>
          <a:stretch>
            <a:fillRect/>
          </a:stretch>
        </p:blipFill>
        <p:spPr>
          <a:xfrm>
            <a:off x="86892" y="3516354"/>
            <a:ext cx="3010295" cy="1803434"/>
          </a:xfrm>
          <a:prstGeom prst="rect">
            <a:avLst/>
          </a:prstGeom>
        </p:spPr>
      </p:pic>
      <p:sp>
        <p:nvSpPr>
          <p:cNvPr id="15" name="TextBox 14">
            <a:extLst>
              <a:ext uri="{FF2B5EF4-FFF2-40B4-BE49-F238E27FC236}">
                <a16:creationId xmlns:a16="http://schemas.microsoft.com/office/drawing/2014/main" id="{65E558F5-8E57-4CDC-AFFE-8B843E472449}"/>
              </a:ext>
            </a:extLst>
          </p:cNvPr>
          <p:cNvSpPr txBox="1"/>
          <p:nvPr/>
        </p:nvSpPr>
        <p:spPr>
          <a:xfrm>
            <a:off x="624466" y="2793531"/>
            <a:ext cx="1935145" cy="369332"/>
          </a:xfrm>
          <a:prstGeom prst="rect">
            <a:avLst/>
          </a:prstGeom>
          <a:noFill/>
        </p:spPr>
        <p:txBody>
          <a:bodyPr wrap="none" rtlCol="0">
            <a:spAutoFit/>
          </a:bodyPr>
          <a:lstStyle/>
          <a:p>
            <a:r>
              <a:rPr lang="en-GB" dirty="0"/>
              <a:t>Ancient Maya Day</a:t>
            </a:r>
          </a:p>
        </p:txBody>
      </p:sp>
      <p:sp>
        <p:nvSpPr>
          <p:cNvPr id="3" name="TextBox 2">
            <a:extLst>
              <a:ext uri="{FF2B5EF4-FFF2-40B4-BE49-F238E27FC236}">
                <a16:creationId xmlns:a16="http://schemas.microsoft.com/office/drawing/2014/main" id="{8FE9CD98-D5EA-4702-8735-EC735D71FBF5}"/>
              </a:ext>
            </a:extLst>
          </p:cNvPr>
          <p:cNvSpPr txBox="1"/>
          <p:nvPr/>
        </p:nvSpPr>
        <p:spPr>
          <a:xfrm>
            <a:off x="6300192" y="3162863"/>
            <a:ext cx="2831224" cy="369332"/>
          </a:xfrm>
          <a:prstGeom prst="rect">
            <a:avLst/>
          </a:prstGeom>
          <a:noFill/>
        </p:spPr>
        <p:txBody>
          <a:bodyPr wrap="none" rtlCol="0">
            <a:spAutoFit/>
          </a:bodyPr>
          <a:lstStyle/>
          <a:p>
            <a:r>
              <a:rPr lang="en-GB" dirty="0"/>
              <a:t>A local trip to be confirmed</a:t>
            </a:r>
          </a:p>
        </p:txBody>
      </p:sp>
    </p:spTree>
    <p:extLst>
      <p:ext uri="{BB962C8B-B14F-4D97-AF65-F5344CB8AC3E}">
        <p14:creationId xmlns:p14="http://schemas.microsoft.com/office/powerpoint/2010/main" val="691830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4" name="image1.jpg" descr="FABS Logo_Heather Booth[12028]">
            <a:extLst>
              <a:ext uri="{FF2B5EF4-FFF2-40B4-BE49-F238E27FC236}">
                <a16:creationId xmlns:a16="http://schemas.microsoft.com/office/drawing/2014/main" id="{82254648-750B-C349-395B-1A923DF6DB78}"/>
              </a:ext>
            </a:extLst>
          </p:cNvPr>
          <p:cNvPicPr/>
          <p:nvPr/>
        </p:nvPicPr>
        <p:blipFill>
          <a:blip r:embed="rId3"/>
          <a:srcRect/>
          <a:stretch>
            <a:fillRect/>
          </a:stretch>
        </p:blipFill>
        <p:spPr>
          <a:xfrm>
            <a:off x="357091" y="1178830"/>
            <a:ext cx="3773658" cy="4494968"/>
          </a:xfrm>
          <a:prstGeom prst="rect">
            <a:avLst/>
          </a:prstGeom>
          <a:ln/>
        </p:spPr>
      </p:pic>
      <p:sp>
        <p:nvSpPr>
          <p:cNvPr id="5" name="TextBox 4">
            <a:extLst>
              <a:ext uri="{FF2B5EF4-FFF2-40B4-BE49-F238E27FC236}">
                <a16:creationId xmlns:a16="http://schemas.microsoft.com/office/drawing/2014/main" id="{EDBF4A47-1A0B-1C5A-96F7-20D0A1463F39}"/>
              </a:ext>
            </a:extLst>
          </p:cNvPr>
          <p:cNvSpPr txBox="1"/>
          <p:nvPr/>
        </p:nvSpPr>
        <p:spPr>
          <a:xfrm>
            <a:off x="4470992" y="1178830"/>
            <a:ext cx="4420485" cy="4605107"/>
          </a:xfrm>
          <a:prstGeom prst="rect">
            <a:avLst/>
          </a:prstGeom>
          <a:noFill/>
        </p:spPr>
        <p:txBody>
          <a:bodyPr wrap="square" lIns="68580" tIns="34290" rIns="68580" bIns="34290" rtlCol="0" anchor="t">
            <a:spAutoFit/>
          </a:bodyPr>
          <a:lstStyle/>
          <a:p>
            <a:r>
              <a:rPr lang="en-US" sz="1575" b="1"/>
              <a:t>Who we are</a:t>
            </a:r>
          </a:p>
          <a:p>
            <a:r>
              <a:rPr lang="en-GB" sz="1575"/>
              <a:t>FABS (Friends At Bellbird School) is the PTA at The Bellbird, and is run by a small number of dedicated parent volunteers.</a:t>
            </a:r>
          </a:p>
          <a:p>
            <a:endParaRPr lang="en-GB" sz="1350"/>
          </a:p>
          <a:p>
            <a:r>
              <a:rPr lang="en-US" sz="1575" b="1"/>
              <a:t>What we do</a:t>
            </a:r>
          </a:p>
          <a:p>
            <a:r>
              <a:rPr lang="en-GB" sz="1575"/>
              <a:t>Last year we have raised over £9,500 from our events, including the Christmas and Summer Fairs, school discos and quiz nights, and we donated over £14,500 to fund the purchase of 32 new Chromebooks to support the delivery of the IT curriculum, to provide swimming lessons, a whole school pantomime and paid for a re-stock of the school library and new star reader books. </a:t>
            </a:r>
            <a:endParaRPr lang="en-US" sz="1575" b="1"/>
          </a:p>
          <a:p>
            <a:endParaRPr lang="en-US" sz="1350" b="1"/>
          </a:p>
          <a:p>
            <a:r>
              <a:rPr lang="en-US" sz="1575" b="1"/>
              <a:t>We need your help!</a:t>
            </a:r>
          </a:p>
          <a:p>
            <a:r>
              <a:rPr lang="en-GB" sz="1575"/>
              <a:t>We are always looking for new parents who want to get involved, please do get in touch on </a:t>
            </a:r>
            <a:r>
              <a:rPr lang="en-GB" sz="1575">
                <a:hlinkClick r:id="rId4"/>
              </a:rPr>
              <a:t>bellbirdpta@gmail.com</a:t>
            </a:r>
            <a:r>
              <a:rPr lang="en-GB" sz="1575" i="1"/>
              <a:t>.</a:t>
            </a:r>
            <a:endParaRPr lang="en-US" sz="1575" b="1"/>
          </a:p>
        </p:txBody>
      </p:sp>
    </p:spTree>
    <p:extLst>
      <p:ext uri="{BB962C8B-B14F-4D97-AF65-F5344CB8AC3E}">
        <p14:creationId xmlns:p14="http://schemas.microsoft.com/office/powerpoint/2010/main" val="21128140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77f4b6c-3e99-4e5f-92c1-2cfa222349bc">
      <Terms xmlns="http://schemas.microsoft.com/office/infopath/2007/PartnerControls"/>
    </lcf76f155ced4ddcb4097134ff3c332f>
    <TaxCatchAll xmlns="6edd0292-6970-4739-a1cd-54958a61999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CC2003B759CE54D95143C3B1C53EE33" ma:contentTypeVersion="19" ma:contentTypeDescription="Create a new document." ma:contentTypeScope="" ma:versionID="2597ceb1b7f55899173c6a468cf9d687">
  <xsd:schema xmlns:xsd="http://www.w3.org/2001/XMLSchema" xmlns:xs="http://www.w3.org/2001/XMLSchema" xmlns:p="http://schemas.microsoft.com/office/2006/metadata/properties" xmlns:ns2="877f4b6c-3e99-4e5f-92c1-2cfa222349bc" xmlns:ns3="6edd0292-6970-4739-a1cd-54958a61999e" targetNamespace="http://schemas.microsoft.com/office/2006/metadata/properties" ma:root="true" ma:fieldsID="e2cba788b07c5e75748281e2bb6d838c" ns2:_="" ns3:_="">
    <xsd:import namespace="877f4b6c-3e99-4e5f-92c1-2cfa222349bc"/>
    <xsd:import namespace="6edd0292-6970-4739-a1cd-54958a61999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7f4b6c-3e99-4e5f-92c1-2cfa222349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72eed17-cc73-4b7a-9080-2a5a44eebb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dd0292-6970-4739-a1cd-54958a61999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a0fc009-3444-4b21-90fa-5b626c629664}" ma:internalName="TaxCatchAll" ma:showField="CatchAllData" ma:web="6edd0292-6970-4739-a1cd-54958a6199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D1B5B7-4706-40E7-8B38-C273CD497652}">
  <ds:schemaRefs>
    <ds:schemaRef ds:uri="http://schemas.microsoft.com/sharepoint/v3/contenttype/forms"/>
  </ds:schemaRefs>
</ds:datastoreItem>
</file>

<file path=customXml/itemProps2.xml><?xml version="1.0" encoding="utf-8"?>
<ds:datastoreItem xmlns:ds="http://schemas.openxmlformats.org/officeDocument/2006/customXml" ds:itemID="{B901E611-4ED2-4819-8FA6-32FEE01533A8}">
  <ds:schemaRefs>
    <ds:schemaRef ds:uri="http://www.w3.org/XML/1998/namespace"/>
    <ds:schemaRef ds:uri="877f4b6c-3e99-4e5f-92c1-2cfa222349bc"/>
    <ds:schemaRef ds:uri="http://purl.org/dc/dcmityp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6edd0292-6970-4739-a1cd-54958a61999e"/>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1518B40E-2D8A-406A-9ACA-877B9013F7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7f4b6c-3e99-4e5f-92c1-2cfa222349bc"/>
    <ds:schemaRef ds:uri="6edd0292-6970-4739-a1cd-54958a6199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Waveform</Template>
  <TotalTime>2763</TotalTime>
  <Words>1152</Words>
  <Application>Microsoft Office PowerPoint</Application>
  <PresentationFormat>On-screen Show (4:3)</PresentationFormat>
  <Paragraphs>148</Paragraphs>
  <Slides>20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Candara</vt:lpstr>
      <vt:lpstr>Comic Sans MS</vt:lpstr>
      <vt:lpstr>Symbol</vt:lpstr>
      <vt:lpstr>Wingdings 2</vt:lpstr>
      <vt:lpstr>Waveform</vt:lpstr>
      <vt:lpstr>Welcome to Year 4!  Nightingales: Mrs Dervish and Mrs Chivers TAs: Mrs Wheeler &amp;  Miss Neal  Swifts: Miss Smith TAs: Mrs Stock, Mrs Beckwith and Mrs Taylor  PPA cover: Mr Pauley, Miss Vyse</vt:lpstr>
      <vt:lpstr>PowerPoint Presentation</vt:lpstr>
      <vt:lpstr>PowerPoint Presentation</vt:lpstr>
      <vt:lpstr>English </vt:lpstr>
      <vt:lpstr>English </vt:lpstr>
      <vt:lpstr>PowerPoint Presentation</vt:lpstr>
      <vt:lpstr>PowerPoint Presentation</vt:lpstr>
      <vt:lpstr>Reading  </vt:lpstr>
      <vt:lpstr>PowerPoint Presentation</vt:lpstr>
      <vt:lpstr>Maths </vt:lpstr>
      <vt:lpstr>PowerPoint Presentation</vt:lpstr>
      <vt:lpstr>PowerPoint Presentation</vt:lpstr>
      <vt:lpstr>Multiplication Tables Check  June 2027</vt:lpstr>
      <vt:lpstr>PowerPoint Presentation</vt:lpstr>
      <vt:lpstr>PowerPoint Presentation</vt:lpstr>
      <vt:lpstr>Geography &amp; History</vt:lpstr>
      <vt:lpstr>Art and D&amp;T/ PSHE/French/Computing/RE/Music </vt:lpstr>
      <vt:lpstr>PowerPoint Presentation</vt:lpstr>
      <vt:lpstr>Trips &amp; Visitors</vt:lpstr>
      <vt:lpstr>PowerPoint Presentation</vt:lpstr>
    </vt:vector>
  </TitlesOfParts>
  <Company>Wandsworth Borough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Christina Theocharous</dc:creator>
  <cp:lastModifiedBy>T Collins</cp:lastModifiedBy>
  <cp:revision>253</cp:revision>
  <dcterms:created xsi:type="dcterms:W3CDTF">2015-09-07T12:10:16Z</dcterms:created>
  <dcterms:modified xsi:type="dcterms:W3CDTF">2026-09-10T17:12:41Z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0x010100CCC2003B759CE54D95143C3B1C53EE33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