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69" r:id="rId6"/>
    <p:sldId id="267" r:id="rId7"/>
    <p:sldId id="277" r:id="rId8"/>
    <p:sldId id="268" r:id="rId9"/>
    <p:sldId id="282" r:id="rId10"/>
    <p:sldId id="271" r:id="rId11"/>
    <p:sldId id="274" r:id="rId12"/>
    <p:sldId id="273" r:id="rId13"/>
    <p:sldId id="272" r:id="rId14"/>
    <p:sldId id="276" r:id="rId15"/>
    <p:sldId id="279" r:id="rId16"/>
    <p:sldId id="278" r:id="rId17"/>
    <p:sldId id="280" r:id="rId18"/>
    <p:sldId id="2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5" autoAdjust="0"/>
    <p:restoredTop sz="87517" autoAdjust="0"/>
  </p:normalViewPr>
  <p:slideViewPr>
    <p:cSldViewPr snapToGrid="0">
      <p:cViewPr varScale="1">
        <p:scale>
          <a:sx n="85" d="100"/>
          <a:sy n="85" d="100"/>
        </p:scale>
        <p:origin x="49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132646-C4F9-48A6-8016-DF4AF211E35A}"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CE920F-675F-41D1-8573-20349C2F1CB4}" type="slidenum">
              <a:rPr lang="en-GB" smtClean="0"/>
              <a:t>‹#›</a:t>
            </a:fld>
            <a:endParaRPr lang="en-GB"/>
          </a:p>
        </p:txBody>
      </p:sp>
    </p:spTree>
    <p:extLst>
      <p:ext uri="{BB962C8B-B14F-4D97-AF65-F5344CB8AC3E}">
        <p14:creationId xmlns:p14="http://schemas.microsoft.com/office/powerpoint/2010/main" val="108010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a:t>
            </a:fld>
            <a:endParaRPr lang="en-GB"/>
          </a:p>
        </p:txBody>
      </p:sp>
    </p:spTree>
    <p:extLst>
      <p:ext uri="{BB962C8B-B14F-4D97-AF65-F5344CB8AC3E}">
        <p14:creationId xmlns:p14="http://schemas.microsoft.com/office/powerpoint/2010/main" val="27171407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10</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11</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12</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13</a:t>
            </a:fld>
            <a:endParaRPr lang="en-GB"/>
          </a:p>
        </p:txBody>
      </p:sp>
    </p:spTree>
    <p:extLst>
      <p:ext uri="{BB962C8B-B14F-4D97-AF65-F5344CB8AC3E}">
        <p14:creationId xmlns:p14="http://schemas.microsoft.com/office/powerpoint/2010/main" val="2250585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14</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15</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2</a:t>
            </a:fld>
            <a:endParaRPr lang="en-GB"/>
          </a:p>
        </p:txBody>
      </p:sp>
    </p:spTree>
    <p:extLst>
      <p:ext uri="{BB962C8B-B14F-4D97-AF65-F5344CB8AC3E}">
        <p14:creationId xmlns:p14="http://schemas.microsoft.com/office/powerpoint/2010/main" val="2060657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3</a:t>
            </a:fld>
            <a:endParaRPr lang="en-GB"/>
          </a:p>
        </p:txBody>
      </p:sp>
    </p:spTree>
    <p:extLst>
      <p:ext uri="{BB962C8B-B14F-4D97-AF65-F5344CB8AC3E}">
        <p14:creationId xmlns:p14="http://schemas.microsoft.com/office/powerpoint/2010/main" val="3078750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4</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5</a:t>
            </a:fld>
            <a:endParaRPr lang="en-GB"/>
          </a:p>
        </p:txBody>
      </p:sp>
    </p:spTree>
    <p:extLst>
      <p:ext uri="{BB962C8B-B14F-4D97-AF65-F5344CB8AC3E}">
        <p14:creationId xmlns:p14="http://schemas.microsoft.com/office/powerpoint/2010/main" val="2233655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6</a:t>
            </a:fld>
            <a:endParaRPr lang="en-GB"/>
          </a:p>
        </p:txBody>
      </p:sp>
    </p:spTree>
    <p:extLst>
      <p:ext uri="{BB962C8B-B14F-4D97-AF65-F5344CB8AC3E}">
        <p14:creationId xmlns:p14="http://schemas.microsoft.com/office/powerpoint/2010/main" val="1289033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7</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8</a:t>
            </a:fld>
            <a:endParaRPr lang="en-GB"/>
          </a:p>
        </p:txBody>
      </p:sp>
    </p:spTree>
    <p:extLst>
      <p:ext uri="{BB962C8B-B14F-4D97-AF65-F5344CB8AC3E}">
        <p14:creationId xmlns:p14="http://schemas.microsoft.com/office/powerpoint/2010/main" val="2326722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CE920F-675F-41D1-8573-20349C2F1CB4}" type="slidenum">
              <a:rPr lang="en-GB" smtClean="0"/>
              <a:t>9</a:t>
            </a:fld>
            <a:endParaRPr lang="en-GB"/>
          </a:p>
        </p:txBody>
      </p:sp>
    </p:spTree>
    <p:extLst>
      <p:ext uri="{BB962C8B-B14F-4D97-AF65-F5344CB8AC3E}">
        <p14:creationId xmlns:p14="http://schemas.microsoft.com/office/powerpoint/2010/main" val="232672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87A4-CC5B-4E18-BA7F-DF951FB666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22E1D1-3531-405D-B1C6-CF032B2A72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A1D8CC7-E43B-4C66-8C25-E92F81356F9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D6424FB4-9A05-4631-9FB6-CC0F4F1A7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5F1633-B474-47F8-B4C6-1EB936AE00A4}"/>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777444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851CE-674D-4A45-AB5D-24567508887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A1608A-A7E3-4C78-B030-5631554ED1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672DC5-C734-475C-A85F-3F5258B4D5F2}"/>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810404A9-EE27-414F-93ED-388B5ACCE7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E04A4-4C0E-4148-B911-6B438EA89472}"/>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42411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D77B6D-B4F2-4A38-87B5-BDFED83388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CB7555B-CEF5-4BFB-ABC1-CF0E81C7D2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A2B556-EF8B-42BB-8B8C-888A7AB595A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4B939601-F1AE-4BCE-9306-E42244A273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4C830F-F240-43DE-9E05-C54E64CDCD59}"/>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650211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08FD4-2C45-4F1D-B86E-4891B88A5B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53D4A8-5312-4023-A6CF-F0637D3001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3655C9-B722-43FF-82E0-3455A20CD787}"/>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8685CF98-18A7-465A-8931-7984532AAB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A17932-9556-4389-8C66-01B6299FE211}"/>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606291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A28BB-4BB2-479E-8C8B-1B5D92BBE9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E55090-9ACB-4467-A682-7B597F3376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36CCEA-8291-49A7-A10B-A0E323511E2B}"/>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FBA5080F-0AEA-49DC-8E1C-892F60C56B7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C8D5CD-D371-462C-8E56-68AD08D1CC20}"/>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89862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F657A-FC37-4C24-BC89-14FAF524DCF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240D44-1385-45D3-B556-F8E62F1A36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F3189E5-9A71-4484-87EC-2704A2C4D2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D5A476-DF06-48CD-83EB-974E6955FE70}"/>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D8E6F1D4-0E38-40E6-8D3B-FB884FD550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005E68-52FB-4081-98FE-B400BB2B6765}"/>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261996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9DE8-BD0B-4B98-A070-FF3590A09BE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5F570B-4F5F-4B67-A517-F94DAACDD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A6C0E9-732A-407B-9EC7-FC881A4FF2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8626A83-999C-4EC7-810B-0AF84AC61D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E6AE89-EC04-4B8B-9B6F-70DBF1D60A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4E0EAF1-0454-4D46-901B-5E6B9D546535}"/>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8" name="Footer Placeholder 7">
            <a:extLst>
              <a:ext uri="{FF2B5EF4-FFF2-40B4-BE49-F238E27FC236}">
                <a16:creationId xmlns:a16="http://schemas.microsoft.com/office/drawing/2014/main" id="{63FD95FE-575A-4E7E-879F-26725EF40AB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FB3EED1-2DBF-4CBB-A874-F2853983178F}"/>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3719869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BFE2-05BD-4C67-B245-90BB0C5E1E3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94151CD-D4F8-43F8-B94E-AAF18FB94AC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4" name="Footer Placeholder 3">
            <a:extLst>
              <a:ext uri="{FF2B5EF4-FFF2-40B4-BE49-F238E27FC236}">
                <a16:creationId xmlns:a16="http://schemas.microsoft.com/office/drawing/2014/main" id="{7E5E5B84-279A-43CD-A9A4-A406DE07CC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7314AD4-CEA8-4816-97C8-6C7757C57CD4}"/>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2946082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093015-67A4-4AC9-A319-8E7C46979D1F}"/>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3" name="Footer Placeholder 2">
            <a:extLst>
              <a:ext uri="{FF2B5EF4-FFF2-40B4-BE49-F238E27FC236}">
                <a16:creationId xmlns:a16="http://schemas.microsoft.com/office/drawing/2014/main" id="{05F8F960-DE16-4839-B3B8-A2DEC2754E4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472B01F-D366-482C-863A-C8F9F938FBF1}"/>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699547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0C37E-428E-4456-AD58-6DF4802685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BDCF49-DC46-4981-864D-42D59A6E52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94DD32-C042-4C2B-8E82-0F3BFA92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1CDBD-F68C-4052-9FCC-4BCF28386ADD}"/>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57F49F49-F7A7-4025-9801-4D51750151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B98B91-DEF2-4A6D-9CC4-0818011C336B}"/>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19106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CB1AE-E1F5-4BE6-8B0F-B701A62E69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F6DA4B4-5AF0-41F5-9781-8D20CA0F7C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B443F2-7034-49FA-B09C-1E7376EF44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5F2EBF-954F-4671-8FF6-9CAE225199B6}"/>
              </a:ext>
            </a:extLst>
          </p:cNvPr>
          <p:cNvSpPr>
            <a:spLocks noGrp="1"/>
          </p:cNvSpPr>
          <p:nvPr>
            <p:ph type="dt" sz="half" idx="10"/>
          </p:nvPr>
        </p:nvSpPr>
        <p:spPr/>
        <p:txBody>
          <a:bodyPr/>
          <a:lstStyle/>
          <a:p>
            <a:fld id="{21721FF9-C82C-4063-8EBD-BD67B73F6C92}" type="datetimeFigureOut">
              <a:rPr lang="en-GB" smtClean="0"/>
              <a:t>09/09/2026</a:t>
            </a:fld>
            <a:endParaRPr lang="en-GB"/>
          </a:p>
        </p:txBody>
      </p:sp>
      <p:sp>
        <p:nvSpPr>
          <p:cNvPr id="6" name="Footer Placeholder 5">
            <a:extLst>
              <a:ext uri="{FF2B5EF4-FFF2-40B4-BE49-F238E27FC236}">
                <a16:creationId xmlns:a16="http://schemas.microsoft.com/office/drawing/2014/main" id="{614A720B-EE7D-4BDB-8B76-35E505AB6B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D2007C-F0B0-4C7F-9C14-B7134B6A716E}"/>
              </a:ext>
            </a:extLst>
          </p:cNvPr>
          <p:cNvSpPr>
            <a:spLocks noGrp="1"/>
          </p:cNvSpPr>
          <p:nvPr>
            <p:ph type="sldNum" sz="quarter" idx="12"/>
          </p:nvPr>
        </p:nvSpPr>
        <p:spPr/>
        <p:txBody>
          <a:bodyPr/>
          <a:lstStyle/>
          <a:p>
            <a:fld id="{BD97BF31-5687-4AC6-AEAB-116163D7B26A}" type="slidenum">
              <a:rPr lang="en-GB" smtClean="0"/>
              <a:t>‹#›</a:t>
            </a:fld>
            <a:endParaRPr lang="en-GB"/>
          </a:p>
        </p:txBody>
      </p:sp>
    </p:spTree>
    <p:extLst>
      <p:ext uri="{BB962C8B-B14F-4D97-AF65-F5344CB8AC3E}">
        <p14:creationId xmlns:p14="http://schemas.microsoft.com/office/powerpoint/2010/main" val="2098418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293166-601D-4469-B4B2-ABE9C7F52C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CC3737-B147-46FF-828F-94E5535F0D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8DEA48-814C-45B7-9BDE-A8DDA9F65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21FF9-C82C-4063-8EBD-BD67B73F6C92}" type="datetimeFigureOut">
              <a:rPr lang="en-GB" smtClean="0"/>
              <a:t>09/09/2026</a:t>
            </a:fld>
            <a:endParaRPr lang="en-GB"/>
          </a:p>
        </p:txBody>
      </p:sp>
      <p:sp>
        <p:nvSpPr>
          <p:cNvPr id="5" name="Footer Placeholder 4">
            <a:extLst>
              <a:ext uri="{FF2B5EF4-FFF2-40B4-BE49-F238E27FC236}">
                <a16:creationId xmlns:a16="http://schemas.microsoft.com/office/drawing/2014/main" id="{74F028E1-7F11-4A63-9027-512018F033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2D64DAE-9F25-4AB3-BD91-E307F7F338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7BF31-5687-4AC6-AEAB-116163D7B26A}" type="slidenum">
              <a:rPr lang="en-GB" smtClean="0"/>
              <a:t>‹#›</a:t>
            </a:fld>
            <a:endParaRPr lang="en-GB"/>
          </a:p>
        </p:txBody>
      </p:sp>
    </p:spTree>
    <p:extLst>
      <p:ext uri="{BB962C8B-B14F-4D97-AF65-F5344CB8AC3E}">
        <p14:creationId xmlns:p14="http://schemas.microsoft.com/office/powerpoint/2010/main" val="1321791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hiteroseeducation.com/parent-pupil-resources/maths/home-learning?year=year-1-new"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littlewandle.org.uk/resources/for-paren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5"/>
          <p:cNvSpPr txBox="1">
            <a:spLocks noChangeArrowheads="1"/>
          </p:cNvSpPr>
          <p:nvPr/>
        </p:nvSpPr>
        <p:spPr bwMode="auto">
          <a:xfrm>
            <a:off x="2061916" y="3543685"/>
            <a:ext cx="79705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2400" dirty="0">
                <a:latin typeface="CCW Precursive 1" panose="03050602040000000000" pitchFamily="66" charset="0"/>
              </a:rPr>
              <a:t>Welcome to Year 1. Please sign in using the sheets on the tables.</a:t>
            </a:r>
          </a:p>
        </p:txBody>
      </p:sp>
      <p:pic>
        <p:nvPicPr>
          <p:cNvPr id="1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0493" y="814433"/>
            <a:ext cx="6697662"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206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780674" y="1199769"/>
            <a:ext cx="8130823" cy="3970318"/>
          </a:xfrm>
          <a:prstGeom prst="rect">
            <a:avLst/>
          </a:prstGeom>
          <a:solidFill>
            <a:schemeClr val="bg1"/>
          </a:solidFill>
          <a:ln w="101600">
            <a:solidFill>
              <a:srgbClr val="FF6600"/>
            </a:solidFill>
          </a:ln>
        </p:spPr>
        <p:txBody>
          <a:bodyPr wrap="square" rtlCol="0">
            <a:spAutoFit/>
          </a:bodyPr>
          <a:lstStyle/>
          <a:p>
            <a:pPr algn="ctr"/>
            <a:endParaRPr lang="en-GB" sz="3200" b="1" dirty="0">
              <a:latin typeface="Letter-join 6" panose="02000805000000020003" pitchFamily="50" charset="0"/>
            </a:endParaRPr>
          </a:p>
          <a:p>
            <a:pPr algn="ctr"/>
            <a:r>
              <a:rPr lang="en-GB" sz="2000" b="1" u="sng" dirty="0">
                <a:latin typeface="CCW Precursive 1" panose="03050602040000000000" pitchFamily="66" charset="0"/>
              </a:rPr>
              <a:t>Maths</a:t>
            </a:r>
          </a:p>
          <a:p>
            <a:pPr algn="ctr"/>
            <a:endParaRPr lang="en-GB" sz="2000" b="1" u="sng" dirty="0">
              <a:latin typeface="Letter-join 6" panose="02000805000000020003" pitchFamily="50" charset="0"/>
            </a:endParaRPr>
          </a:p>
          <a:p>
            <a:pPr marL="457200" indent="-457200">
              <a:buFont typeface="Wingdings" panose="05000000000000000000" pitchFamily="2" charset="2"/>
              <a:buChar char="Ø"/>
            </a:pPr>
            <a:r>
              <a:rPr lang="en-GB" sz="2000" dirty="0">
                <a:latin typeface="CCW Precursive 1" panose="03050602040000000000" pitchFamily="66" charset="0"/>
              </a:rPr>
              <a:t>Place value to 10 and addition and subtraction to 10 up to Christmas.</a:t>
            </a:r>
          </a:p>
          <a:p>
            <a:pPr marL="457200" indent="-457200">
              <a:buFont typeface="Wingdings" panose="05000000000000000000" pitchFamily="2" charset="2"/>
              <a:buChar char="Ø"/>
            </a:pPr>
            <a:r>
              <a:rPr lang="en-GB" sz="2000" dirty="0">
                <a:latin typeface="CCW Precursive 1" panose="03050602040000000000" pitchFamily="66" charset="0"/>
              </a:rPr>
              <a:t>Focus on practical exploration of number.</a:t>
            </a:r>
          </a:p>
          <a:p>
            <a:pPr marL="457200" indent="-457200">
              <a:buFont typeface="Wingdings" panose="05000000000000000000" pitchFamily="2" charset="2"/>
              <a:buChar char="Ø"/>
            </a:pPr>
            <a:r>
              <a:rPr lang="en-GB" sz="2000" dirty="0">
                <a:latin typeface="CCW Precursive 1" panose="03050602040000000000" pitchFamily="66" charset="0"/>
              </a:rPr>
              <a:t>Addition and subtraction stays within numbers up to 20.</a:t>
            </a:r>
          </a:p>
          <a:p>
            <a:pPr marL="457200" indent="-457200">
              <a:buFont typeface="Wingdings" panose="05000000000000000000" pitchFamily="2" charset="2"/>
              <a:buChar char="Ø"/>
            </a:pPr>
            <a:r>
              <a:rPr lang="en-GB" sz="2000" dirty="0">
                <a:latin typeface="CCW Precursive 1" panose="03050602040000000000" pitchFamily="66" charset="0"/>
              </a:rPr>
              <a:t>Shape, measure, time.</a:t>
            </a:r>
          </a:p>
          <a:p>
            <a:pPr marL="457200" indent="-457200">
              <a:buFont typeface="Wingdings" panose="05000000000000000000" pitchFamily="2" charset="2"/>
              <a:buChar char="Ø"/>
            </a:pPr>
            <a:r>
              <a:rPr lang="en-GB" sz="2000" b="1" dirty="0">
                <a:latin typeface="CCW Precursive 1" panose="03050602040000000000" pitchFamily="66" charset="0"/>
              </a:rPr>
              <a:t>White Rose Maths: </a:t>
            </a:r>
            <a:r>
              <a:rPr lang="en-US" sz="2000" dirty="0">
                <a:hlinkClick r:id="rId4"/>
              </a:rPr>
              <a:t>White Rose Education | White Rose Education</a:t>
            </a:r>
            <a:endParaRPr lang="en-GB" sz="2000" b="1" dirty="0">
              <a:latin typeface="CCW Precursive 1" panose="03050602040000000000" pitchFamily="66" charset="0"/>
            </a:endParaRPr>
          </a:p>
          <a:p>
            <a:endParaRPr lang="en-GB" sz="2000" dirty="0">
              <a:latin typeface="CCW Precursive 1" panose="03050602040000000000" pitchFamily="66" charset="0"/>
            </a:endParaRPr>
          </a:p>
        </p:txBody>
      </p:sp>
    </p:spTree>
    <p:extLst>
      <p:ext uri="{BB962C8B-B14F-4D97-AF65-F5344CB8AC3E}">
        <p14:creationId xmlns:p14="http://schemas.microsoft.com/office/powerpoint/2010/main" val="1065925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765626" y="593694"/>
            <a:ext cx="8064174" cy="5324535"/>
          </a:xfrm>
          <a:prstGeom prst="rect">
            <a:avLst/>
          </a:prstGeom>
          <a:solidFill>
            <a:schemeClr val="bg1"/>
          </a:solidFill>
          <a:ln w="101600">
            <a:solidFill>
              <a:srgbClr val="FF6600"/>
            </a:solidFill>
          </a:ln>
        </p:spPr>
        <p:txBody>
          <a:bodyPr wrap="square" rtlCol="0">
            <a:spAutoFit/>
          </a:bodyPr>
          <a:lstStyle/>
          <a:p>
            <a:pPr algn="ctr"/>
            <a:r>
              <a:rPr lang="en-GB" sz="2000" b="1" u="sng" dirty="0">
                <a:latin typeface="CCW Precursive 1" panose="03050602040000000000" pitchFamily="66" charset="0"/>
              </a:rPr>
              <a:t>PE</a:t>
            </a:r>
          </a:p>
          <a:p>
            <a:pPr algn="ctr"/>
            <a:endParaRPr lang="en-GB" sz="2000" b="1" u="sng" dirty="0">
              <a:latin typeface="CCW Precursive 1" panose="03050602040000000000" pitchFamily="66" charset="0"/>
            </a:endParaRPr>
          </a:p>
          <a:p>
            <a:pPr fontAlgn="base"/>
            <a:r>
              <a:rPr lang="en-US" sz="2000" dirty="0">
                <a:latin typeface="CCW Precursive 1" panose="03050602040000000000" pitchFamily="66" charset="0"/>
              </a:rPr>
              <a:t>Our PE days are MONDAYS and FRIDAYS with </a:t>
            </a:r>
            <a:r>
              <a:rPr lang="en-US" sz="2000" dirty="0" err="1">
                <a:latin typeface="CCW Precursive 1" panose="03050602040000000000" pitchFamily="66" charset="0"/>
              </a:rPr>
              <a:t>Mr</a:t>
            </a:r>
            <a:r>
              <a:rPr lang="en-US" sz="2000" dirty="0">
                <a:latin typeface="CCW Precursive 1" panose="03050602040000000000" pitchFamily="66" charset="0"/>
              </a:rPr>
              <a:t> Pauley.</a:t>
            </a:r>
          </a:p>
          <a:p>
            <a:pPr marL="285750" indent="-285750" fontAlgn="base">
              <a:buFont typeface="Arial" panose="020B0604020202020204" pitchFamily="34" charset="0"/>
              <a:buChar char="•"/>
            </a:pPr>
            <a:r>
              <a:rPr lang="en-US" sz="2000" dirty="0">
                <a:latin typeface="CCW Precursive 1" panose="03050602040000000000" pitchFamily="66" charset="0"/>
              </a:rPr>
              <a:t>Dance, gymnastics, outdoor and adventurous activities, games, throwing and catching skill, athletics.</a:t>
            </a:r>
          </a:p>
          <a:p>
            <a:pPr marL="285750" indent="-285750" fontAlgn="base">
              <a:buFont typeface="Arial" panose="020B0604020202020204" pitchFamily="34" charset="0"/>
              <a:buChar char="•"/>
            </a:pPr>
            <a:r>
              <a:rPr lang="en-US" sz="2000" dirty="0">
                <a:latin typeface="CCW Precursive 1" panose="03050602040000000000" pitchFamily="66" charset="0"/>
              </a:rPr>
              <a:t>PE kit to be worn to school for whole day.</a:t>
            </a:r>
          </a:p>
          <a:p>
            <a:pPr marL="285750" indent="-285750" fontAlgn="base">
              <a:buFont typeface="Arial" panose="020B0604020202020204" pitchFamily="34" charset="0"/>
              <a:buChar char="•"/>
            </a:pPr>
            <a:r>
              <a:rPr lang="en-US" sz="2000" dirty="0">
                <a:latin typeface="CCW Precursive 1" panose="03050602040000000000" pitchFamily="66" charset="0"/>
              </a:rPr>
              <a:t>Please ensure trainers that the children can run in safely preferably WITHOUT laces. They also need their legs covered with something they can move easily in e.g. leggings or jogging bottoms (school </a:t>
            </a:r>
            <a:r>
              <a:rPr lang="en-US" sz="2000" dirty="0" err="1">
                <a:latin typeface="CCW Precursive 1" panose="03050602040000000000" pitchFamily="66" charset="0"/>
              </a:rPr>
              <a:t>colours</a:t>
            </a:r>
            <a:r>
              <a:rPr lang="en-US" sz="2000" dirty="0">
                <a:latin typeface="CCW Precursive 1" panose="03050602040000000000" pitchFamily="66" charset="0"/>
              </a:rPr>
              <a:t>, please).</a:t>
            </a:r>
            <a:br>
              <a:rPr lang="en-US" sz="2000" dirty="0">
                <a:latin typeface="CCW Precursive 1" panose="03050602040000000000" pitchFamily="66" charset="0"/>
              </a:rPr>
            </a:br>
            <a:r>
              <a:rPr lang="en-US" sz="2000" dirty="0">
                <a:latin typeface="CCW Precursive 1" panose="03050602040000000000" pitchFamily="66" charset="0"/>
              </a:rPr>
              <a:t>School sweatshirts may be worn.</a:t>
            </a:r>
          </a:p>
          <a:p>
            <a:pPr marL="285750" indent="-285750" fontAlgn="base">
              <a:buFont typeface="Arial" panose="020B0604020202020204" pitchFamily="34" charset="0"/>
              <a:buChar char="•"/>
            </a:pPr>
            <a:r>
              <a:rPr lang="en-US" sz="2000" dirty="0">
                <a:latin typeface="CCW Precursive 1" panose="03050602040000000000" pitchFamily="66" charset="0"/>
              </a:rPr>
              <a:t>Earrings should </a:t>
            </a:r>
            <a:r>
              <a:rPr lang="en-US" sz="2000" b="1" dirty="0">
                <a:latin typeface="CCW Precursive 1" panose="03050602040000000000" pitchFamily="66" charset="0"/>
              </a:rPr>
              <a:t>NOT </a:t>
            </a:r>
            <a:r>
              <a:rPr lang="en-US" sz="2000" dirty="0">
                <a:latin typeface="CCW Precursive 1" panose="03050602040000000000" pitchFamily="66" charset="0"/>
              </a:rPr>
              <a:t>be worn on PE days OR use tape to cover them.</a:t>
            </a:r>
          </a:p>
          <a:p>
            <a:pPr marL="285750" indent="-285750" fontAlgn="base">
              <a:buFont typeface="Arial" panose="020B0604020202020204" pitchFamily="34" charset="0"/>
              <a:buChar char="•"/>
            </a:pPr>
            <a:r>
              <a:rPr lang="en-US" sz="2000" dirty="0">
                <a:latin typeface="CCW Precursive 1" panose="03050602040000000000" pitchFamily="66" charset="0"/>
              </a:rPr>
              <a:t>Long hair should be tied back with a band.</a:t>
            </a:r>
            <a:endParaRPr lang="en-GB" sz="2000" b="1" u="sng" dirty="0">
              <a:latin typeface="CCW Precursive 1" panose="03050602040000000000" pitchFamily="66" charset="0"/>
            </a:endParaRPr>
          </a:p>
        </p:txBody>
      </p:sp>
    </p:spTree>
    <p:extLst>
      <p:ext uri="{BB962C8B-B14F-4D97-AF65-F5344CB8AC3E}">
        <p14:creationId xmlns:p14="http://schemas.microsoft.com/office/powerpoint/2010/main" val="3190962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2079057" y="841989"/>
            <a:ext cx="7825339" cy="4893647"/>
          </a:xfrm>
          <a:prstGeom prst="rect">
            <a:avLst/>
          </a:prstGeom>
          <a:solidFill>
            <a:schemeClr val="bg1"/>
          </a:solidFill>
          <a:ln w="101600">
            <a:solidFill>
              <a:srgbClr val="FF6600"/>
            </a:solidFill>
          </a:ln>
        </p:spPr>
        <p:txBody>
          <a:bodyPr wrap="square" rtlCol="0">
            <a:spAutoFit/>
          </a:bodyPr>
          <a:lstStyle/>
          <a:p>
            <a:pPr algn="ctr"/>
            <a:endParaRPr lang="en-GB" sz="3200" b="1" dirty="0">
              <a:latin typeface="CCW Precursive 1" panose="03050602040000000000" pitchFamily="66" charset="0"/>
            </a:endParaRPr>
          </a:p>
          <a:p>
            <a:pPr algn="ctr"/>
            <a:r>
              <a:rPr lang="en-GB" sz="2000" b="1" u="sng" dirty="0">
                <a:latin typeface="CCW Precursive 1" panose="03050602040000000000" pitchFamily="66" charset="0"/>
              </a:rPr>
              <a:t>Supporting your child at home</a:t>
            </a:r>
          </a:p>
          <a:p>
            <a:pPr algn="ctr"/>
            <a:endParaRPr lang="en-GB" sz="2000" b="1" u="sng"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Reading - children will bring home a practice book and a sharing book.</a:t>
            </a:r>
          </a:p>
          <a:p>
            <a:pPr marL="571500" indent="-571500">
              <a:buFont typeface="Wingdings" panose="05000000000000000000" pitchFamily="2" charset="2"/>
              <a:buChar char="Ø"/>
            </a:pPr>
            <a:r>
              <a:rPr lang="en-GB" sz="2000" dirty="0">
                <a:latin typeface="CCW Precursive 1" panose="03050602040000000000" pitchFamily="66" charset="0"/>
              </a:rPr>
              <a:t>Practise books = decodable (they can use their phonics to read the words). They should be reading this fluently!</a:t>
            </a:r>
          </a:p>
          <a:p>
            <a:pPr marL="571500" indent="-571500">
              <a:buFont typeface="Wingdings" panose="05000000000000000000" pitchFamily="2" charset="2"/>
              <a:buChar char="Ø"/>
            </a:pPr>
            <a:r>
              <a:rPr lang="en-GB" sz="2000" dirty="0">
                <a:latin typeface="CCW Precursive 1" panose="03050602040000000000" pitchFamily="66" charset="0"/>
              </a:rPr>
              <a:t>Sharing books = library book.</a:t>
            </a:r>
          </a:p>
          <a:p>
            <a:pPr marL="571500" indent="-571500">
              <a:buFont typeface="Wingdings" panose="05000000000000000000" pitchFamily="2" charset="2"/>
              <a:buChar char="Ø"/>
            </a:pPr>
            <a:r>
              <a:rPr lang="en-GB" sz="2000" dirty="0">
                <a:latin typeface="CCW Precursive 1" panose="03050602040000000000" pitchFamily="66" charset="0"/>
              </a:rPr>
              <a:t>Purple Mash (when they have logins, they will be found in the middle of reading records) – platforms for activities and games.</a:t>
            </a:r>
          </a:p>
          <a:p>
            <a:pPr marL="457200" indent="-457200">
              <a:buFont typeface="Wingdings" panose="05000000000000000000" pitchFamily="2" charset="2"/>
              <a:buChar char="Ø"/>
            </a:pPr>
            <a:r>
              <a:rPr lang="en-GB" sz="2000" dirty="0">
                <a:latin typeface="CCW Precursive 1" panose="03050602040000000000" pitchFamily="66" charset="0"/>
              </a:rPr>
              <a:t>Mathletics (logins will be sent out after Christmas).</a:t>
            </a:r>
            <a:endParaRPr lang="en-GB" sz="2000" b="1" dirty="0">
              <a:latin typeface="Letter-join 6" panose="02000805000000020003" pitchFamily="50" charset="0"/>
            </a:endParaRPr>
          </a:p>
        </p:txBody>
      </p:sp>
    </p:spTree>
    <p:extLst>
      <p:ext uri="{BB962C8B-B14F-4D97-AF65-F5344CB8AC3E}">
        <p14:creationId xmlns:p14="http://schemas.microsoft.com/office/powerpoint/2010/main" val="2988548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773106" y="480794"/>
            <a:ext cx="8259330" cy="5570756"/>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r>
              <a:rPr lang="en-GB" sz="2000" b="1" u="sng" dirty="0">
                <a:latin typeface="CCW Precursive 1" panose="03050602040000000000" pitchFamily="66" charset="0"/>
              </a:rPr>
              <a:t>Trips and Visitors</a:t>
            </a:r>
          </a:p>
          <a:p>
            <a:pPr algn="ctr"/>
            <a:endParaRPr lang="en-GB" sz="2000" b="1" u="sng" dirty="0">
              <a:latin typeface="CCW Precursive 1" panose="03050602040000000000" pitchFamily="66" charset="0"/>
            </a:endParaRPr>
          </a:p>
          <a:p>
            <a:pPr marL="342900" indent="-342900">
              <a:buFont typeface="Wingdings" panose="05000000000000000000" pitchFamily="2" charset="2"/>
              <a:buChar char="Ø"/>
            </a:pPr>
            <a:r>
              <a:rPr lang="en-GB" sz="2000" dirty="0" err="1">
                <a:latin typeface="CCW Precursive 1" panose="03050602040000000000" pitchFamily="66" charset="0"/>
              </a:rPr>
              <a:t>Shepreth</a:t>
            </a:r>
            <a:r>
              <a:rPr lang="en-GB" sz="2000" dirty="0">
                <a:latin typeface="CCW Precursive 1" panose="03050602040000000000" pitchFamily="66" charset="0"/>
              </a:rPr>
              <a:t> Wildlife Park – Thursday 26</a:t>
            </a:r>
            <a:r>
              <a:rPr lang="en-GB" sz="2000" baseline="30000" dirty="0">
                <a:latin typeface="CCW Precursive 1" panose="03050602040000000000" pitchFamily="66" charset="0"/>
              </a:rPr>
              <a:t>th</a:t>
            </a:r>
            <a:r>
              <a:rPr lang="en-GB" sz="2000" dirty="0">
                <a:latin typeface="CCW Precursive 1" panose="03050602040000000000" pitchFamily="66" charset="0"/>
              </a:rPr>
              <a:t> November</a:t>
            </a:r>
          </a:p>
          <a:p>
            <a:pPr marL="342900" indent="-342900">
              <a:buFont typeface="Wingdings" panose="05000000000000000000" pitchFamily="2" charset="2"/>
              <a:buChar char="Ø"/>
            </a:pPr>
            <a:endParaRPr lang="en-GB" sz="2000" dirty="0">
              <a:latin typeface="CCW Precursive 1" panose="03050602040000000000" pitchFamily="66" charset="0"/>
            </a:endParaRPr>
          </a:p>
          <a:p>
            <a:pPr marL="342900" indent="-342900">
              <a:buFont typeface="Wingdings" panose="05000000000000000000" pitchFamily="2" charset="2"/>
              <a:buChar char="Ø"/>
            </a:pPr>
            <a:r>
              <a:rPr lang="en-GB" sz="2000" dirty="0">
                <a:latin typeface="CCW Precursive 1" panose="03050602040000000000" pitchFamily="66" charset="0"/>
              </a:rPr>
              <a:t>Toy museum and toy making workshop – spring term – date to be confirmed</a:t>
            </a:r>
          </a:p>
          <a:p>
            <a:pPr marL="342900" indent="-342900">
              <a:buFont typeface="Wingdings" panose="05000000000000000000" pitchFamily="2" charset="2"/>
              <a:buChar char="Ø"/>
            </a:pPr>
            <a:endParaRPr lang="en-GB" sz="2000" dirty="0">
              <a:latin typeface="CCW Precursive 1" panose="03050602040000000000" pitchFamily="66" charset="0"/>
            </a:endParaRPr>
          </a:p>
          <a:p>
            <a:pPr marL="342900" indent="-342900">
              <a:buFont typeface="Wingdings" panose="05000000000000000000" pitchFamily="2" charset="2"/>
              <a:buChar char="Ø"/>
            </a:pPr>
            <a:r>
              <a:rPr lang="en-GB" sz="2000" dirty="0">
                <a:latin typeface="CCW Precursive 1" panose="03050602040000000000" pitchFamily="66" charset="0"/>
              </a:rPr>
              <a:t>Local visit – Mill Lane Park</a:t>
            </a:r>
          </a:p>
          <a:p>
            <a:pPr marL="342900" indent="-342900">
              <a:buFont typeface="Wingdings" panose="05000000000000000000" pitchFamily="2" charset="2"/>
              <a:buChar char="Ø"/>
            </a:pPr>
            <a:endParaRPr lang="en-GB" sz="2000" dirty="0">
              <a:latin typeface="CCW Precursive 1" panose="03050602040000000000" pitchFamily="66" charset="0"/>
            </a:endParaRPr>
          </a:p>
          <a:p>
            <a:pPr marL="342900" indent="-342900">
              <a:buFont typeface="Wingdings" panose="05000000000000000000" pitchFamily="2" charset="2"/>
              <a:buChar char="Ø"/>
            </a:pPr>
            <a:r>
              <a:rPr lang="en-GB" sz="2000" dirty="0">
                <a:latin typeface="CCW Precursive 1" panose="03050602040000000000" pitchFamily="66" charset="0"/>
              </a:rPr>
              <a:t>We will need parent helper to accompany us – details will be included in trip letters.</a:t>
            </a:r>
          </a:p>
          <a:p>
            <a:pPr marL="342900" indent="-342900">
              <a:buFont typeface="Wingdings" panose="05000000000000000000" pitchFamily="2" charset="2"/>
              <a:buChar char="Ø"/>
            </a:pPr>
            <a:endParaRPr lang="en-GB" sz="2000" dirty="0">
              <a:latin typeface="CCW Precursive 1" panose="03050602040000000000" pitchFamily="66" charset="0"/>
            </a:endParaRPr>
          </a:p>
          <a:p>
            <a:pPr marL="342900" indent="-342900">
              <a:buFont typeface="Wingdings" panose="05000000000000000000" pitchFamily="2" charset="2"/>
              <a:buChar char="Ø"/>
            </a:pPr>
            <a:r>
              <a:rPr lang="en-GB" sz="2000" dirty="0">
                <a:latin typeface="CCW Precursive 1" panose="03050602040000000000" pitchFamily="66" charset="0"/>
              </a:rPr>
              <a:t>We are always looking for volunteers to give talks or share experiences that are linked to our curriculum.</a:t>
            </a:r>
          </a:p>
        </p:txBody>
      </p:sp>
    </p:spTree>
    <p:extLst>
      <p:ext uri="{BB962C8B-B14F-4D97-AF65-F5344CB8AC3E}">
        <p14:creationId xmlns:p14="http://schemas.microsoft.com/office/powerpoint/2010/main" val="2209518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2075158" y="963026"/>
            <a:ext cx="7877364" cy="4585871"/>
          </a:xfrm>
          <a:prstGeom prst="rect">
            <a:avLst/>
          </a:prstGeom>
          <a:solidFill>
            <a:schemeClr val="bg1"/>
          </a:solidFill>
          <a:ln w="101600">
            <a:solidFill>
              <a:srgbClr val="FF6600"/>
            </a:solidFill>
          </a:ln>
        </p:spPr>
        <p:txBody>
          <a:bodyPr wrap="square" rtlCol="0">
            <a:spAutoFit/>
          </a:bodyPr>
          <a:lstStyle/>
          <a:p>
            <a:pPr algn="ctr"/>
            <a:endParaRPr lang="en-GB" sz="2400" b="1" dirty="0">
              <a:latin typeface="CCW Precursive 1" panose="03050602040000000000" pitchFamily="66" charset="0"/>
            </a:endParaRPr>
          </a:p>
          <a:p>
            <a:pPr algn="ctr"/>
            <a:r>
              <a:rPr lang="en-GB" sz="2000" b="1" u="sng" dirty="0">
                <a:latin typeface="CCW Precursive 1" panose="03050602040000000000" pitchFamily="66" charset="0"/>
              </a:rPr>
              <a:t>Key Points</a:t>
            </a:r>
          </a:p>
          <a:p>
            <a:pPr algn="ctr"/>
            <a:endParaRPr lang="en-GB" sz="2000" b="1" u="sng"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Water bottles in school everyday (water only please).</a:t>
            </a:r>
          </a:p>
          <a:p>
            <a:pPr marL="571500" indent="-571500">
              <a:buFont typeface="Wingdings" panose="05000000000000000000" pitchFamily="2" charset="2"/>
              <a:buChar char="Ø"/>
            </a:pPr>
            <a:r>
              <a:rPr lang="en-GB" sz="2000" dirty="0">
                <a:latin typeface="CCW Precursive 1" panose="03050602040000000000" pitchFamily="66" charset="0"/>
              </a:rPr>
              <a:t>Reading folder in school every day.</a:t>
            </a:r>
          </a:p>
          <a:p>
            <a:pPr marL="571500" indent="-571500">
              <a:buFont typeface="Wingdings" panose="05000000000000000000" pitchFamily="2" charset="2"/>
              <a:buChar char="Ø"/>
            </a:pPr>
            <a:r>
              <a:rPr lang="en-GB" sz="2000" dirty="0">
                <a:latin typeface="CCW Precursive 1" panose="03050602040000000000" pitchFamily="66" charset="0"/>
              </a:rPr>
              <a:t>Snack at playtime is provided – snacks from home should be fruit/veg only.</a:t>
            </a:r>
          </a:p>
          <a:p>
            <a:pPr marL="571500" indent="-571500">
              <a:buFont typeface="Wingdings" panose="05000000000000000000" pitchFamily="2" charset="2"/>
              <a:buChar char="Ø"/>
            </a:pPr>
            <a:r>
              <a:rPr lang="en-GB" sz="2000" dirty="0">
                <a:latin typeface="CCW Precursive 1" panose="03050602040000000000" pitchFamily="66" charset="0"/>
              </a:rPr>
              <a:t>Label everything please!</a:t>
            </a:r>
          </a:p>
          <a:p>
            <a:pPr marL="571500" indent="-571500">
              <a:buFont typeface="Wingdings" panose="05000000000000000000" pitchFamily="2" charset="2"/>
              <a:buChar char="Ø"/>
            </a:pPr>
            <a:r>
              <a:rPr lang="en-GB" sz="2000" dirty="0">
                <a:latin typeface="CCW Precursive 1" panose="03050602040000000000" pitchFamily="66" charset="0"/>
              </a:rPr>
              <a:t>PE kit to be worn to school Mondays and Fridays.</a:t>
            </a:r>
          </a:p>
          <a:p>
            <a:pPr marL="571500" indent="-571500">
              <a:buFont typeface="Wingdings" panose="05000000000000000000" pitchFamily="2" charset="2"/>
              <a:buChar char="Ø"/>
            </a:pPr>
            <a:r>
              <a:rPr lang="en-GB" sz="2000" dirty="0">
                <a:latin typeface="CCW Precursive 1" panose="03050602040000000000" pitchFamily="66" charset="0"/>
              </a:rPr>
              <a:t>Please discourage your child from bringing toys into school.</a:t>
            </a:r>
          </a:p>
          <a:p>
            <a:endParaRPr lang="en-GB" sz="2800" dirty="0">
              <a:latin typeface="Letter-join 6" panose="02000805000000020003" pitchFamily="50" charset="0"/>
            </a:endParaRPr>
          </a:p>
        </p:txBody>
      </p:sp>
    </p:spTree>
    <p:extLst>
      <p:ext uri="{BB962C8B-B14F-4D97-AF65-F5344CB8AC3E}">
        <p14:creationId xmlns:p14="http://schemas.microsoft.com/office/powerpoint/2010/main" val="818257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2023389" y="2014538"/>
            <a:ext cx="7806411" cy="1938992"/>
          </a:xfrm>
          <a:prstGeom prst="rect">
            <a:avLst/>
          </a:prstGeom>
          <a:solidFill>
            <a:schemeClr val="bg1"/>
          </a:solidFill>
          <a:ln w="101600">
            <a:solidFill>
              <a:srgbClr val="FF6600"/>
            </a:solidFill>
          </a:ln>
        </p:spPr>
        <p:txBody>
          <a:bodyPr wrap="square" rtlCol="0">
            <a:spAutoFit/>
          </a:bodyPr>
          <a:lstStyle/>
          <a:p>
            <a:pPr algn="ctr"/>
            <a:endParaRPr lang="en-GB" sz="3600" b="1" dirty="0">
              <a:latin typeface="Letter-join 6" panose="02000805000000020003" pitchFamily="50" charset="0"/>
            </a:endParaRPr>
          </a:p>
          <a:p>
            <a:pPr algn="ctr"/>
            <a:r>
              <a:rPr lang="en-GB" sz="2000" b="1" dirty="0">
                <a:latin typeface="CCW Precursive 1" panose="03050602040000000000" pitchFamily="66" charset="0"/>
              </a:rPr>
              <a:t>Any questions?</a:t>
            </a:r>
          </a:p>
          <a:p>
            <a:pPr algn="ctr"/>
            <a:endParaRPr lang="en-GB" sz="3200" b="1" dirty="0">
              <a:latin typeface="CCW Precursive 1" panose="03050602040000000000" pitchFamily="66" charset="0"/>
            </a:endParaRPr>
          </a:p>
          <a:p>
            <a:endParaRPr lang="en-GB" sz="3200" b="1" dirty="0">
              <a:latin typeface="Letter-join 6" panose="02000805000000020003" pitchFamily="50" charset="0"/>
            </a:endParaRPr>
          </a:p>
        </p:txBody>
      </p:sp>
    </p:spTree>
    <p:extLst>
      <p:ext uri="{BB962C8B-B14F-4D97-AF65-F5344CB8AC3E}">
        <p14:creationId xmlns:p14="http://schemas.microsoft.com/office/powerpoint/2010/main" val="412046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r>
              <a:rPr lang="en-GB" dirty="0"/>
              <a:t>M</a:t>
            </a:r>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536352" y="1416942"/>
            <a:ext cx="8684609" cy="3847207"/>
          </a:xfrm>
          <a:prstGeom prst="rect">
            <a:avLst/>
          </a:prstGeom>
          <a:solidFill>
            <a:schemeClr val="bg1"/>
          </a:solidFill>
          <a:ln w="101600">
            <a:solidFill>
              <a:srgbClr val="FF6600"/>
            </a:solidFill>
          </a:ln>
        </p:spPr>
        <p:txBody>
          <a:bodyPr wrap="square" rtlCol="0">
            <a:spAutoFit/>
          </a:bodyPr>
          <a:lstStyle/>
          <a:p>
            <a:pPr algn="ctr"/>
            <a:endParaRPr lang="en-GB" sz="2000" b="1" dirty="0"/>
          </a:p>
          <a:p>
            <a:pPr algn="ctr"/>
            <a:r>
              <a:rPr lang="en-GB" sz="2000" b="1" u="sng" dirty="0">
                <a:latin typeface="CCW Precursive 1" panose="03050602040000000000" pitchFamily="66" charset="0"/>
              </a:rPr>
              <a:t>Meet the team</a:t>
            </a:r>
          </a:p>
          <a:p>
            <a:pPr algn="ctr"/>
            <a:endParaRPr lang="en-GB" sz="2000" b="1" dirty="0">
              <a:latin typeface="CCW Precursive 1" panose="03050602040000000000" pitchFamily="66" charset="0"/>
            </a:endParaRPr>
          </a:p>
          <a:p>
            <a:pPr algn="ctr"/>
            <a:r>
              <a:rPr lang="en-GB" sz="2000" u="sng" dirty="0">
                <a:latin typeface="CCW Precursive 1" panose="03050602040000000000" pitchFamily="66" charset="0"/>
                <a:cs typeface="Arial" panose="020B0604020202020204" pitchFamily="34" charset="0"/>
              </a:rPr>
              <a:t>Sparrows</a:t>
            </a:r>
          </a:p>
          <a:p>
            <a:pPr algn="ctr"/>
            <a:r>
              <a:rPr lang="en-GB" sz="2000" dirty="0">
                <a:latin typeface="CCW Precursive 1" panose="03050602040000000000" pitchFamily="66" charset="0"/>
                <a:cs typeface="Arial" panose="020B0604020202020204" pitchFamily="34" charset="0"/>
              </a:rPr>
              <a:t>Mrs Rix and Mrs McLaren</a:t>
            </a:r>
          </a:p>
          <a:p>
            <a:pPr algn="ctr"/>
            <a:endParaRPr lang="en-GB" sz="2000" dirty="0">
              <a:latin typeface="CCW Precursive 1" panose="03050602040000000000" pitchFamily="66" charset="0"/>
              <a:cs typeface="Arial" panose="020B0604020202020204" pitchFamily="34" charset="0"/>
            </a:endParaRPr>
          </a:p>
          <a:p>
            <a:pPr algn="ctr"/>
            <a:r>
              <a:rPr lang="en-GB" sz="2000" u="sng" dirty="0">
                <a:latin typeface="CCW Precursive 1" panose="03050602040000000000" pitchFamily="66" charset="0"/>
                <a:cs typeface="Arial" panose="020B0604020202020204" pitchFamily="34" charset="0"/>
              </a:rPr>
              <a:t>Wagtails</a:t>
            </a:r>
          </a:p>
          <a:p>
            <a:pPr algn="ctr"/>
            <a:r>
              <a:rPr lang="en-GB" sz="2000" dirty="0">
                <a:latin typeface="CCW Precursive 1" panose="03050602040000000000" pitchFamily="66" charset="0"/>
                <a:cs typeface="Arial" panose="020B0604020202020204" pitchFamily="34" charset="0"/>
              </a:rPr>
              <a:t>Mrs Booth, Mrs Irwin and Mrs Day</a:t>
            </a:r>
          </a:p>
          <a:p>
            <a:pPr algn="ctr"/>
            <a:endParaRPr lang="en-GB" sz="2000" dirty="0">
              <a:latin typeface="CCW Precursive 1" panose="03050602040000000000" pitchFamily="66" charset="0"/>
              <a:cs typeface="Arial" panose="020B0604020202020204" pitchFamily="34" charset="0"/>
            </a:endParaRPr>
          </a:p>
          <a:p>
            <a:pPr algn="ctr"/>
            <a:r>
              <a:rPr lang="en-GB" sz="2000" dirty="0">
                <a:latin typeface="CCW Precursive 1" panose="03050602040000000000" pitchFamily="66" charset="0"/>
                <a:cs typeface="Arial" panose="020B0604020202020204" pitchFamily="34" charset="0"/>
              </a:rPr>
              <a:t>Working across both classes</a:t>
            </a:r>
          </a:p>
          <a:p>
            <a:pPr algn="ctr"/>
            <a:r>
              <a:rPr lang="en-GB" sz="2000" dirty="0">
                <a:latin typeface="CCW Precursive 1" panose="03050602040000000000" pitchFamily="66" charset="0"/>
                <a:cs typeface="Arial" panose="020B0604020202020204" pitchFamily="34" charset="0"/>
              </a:rPr>
              <a:t>Mrs Simons, Miss </a:t>
            </a:r>
            <a:r>
              <a:rPr lang="en-GB" sz="2000" dirty="0" err="1">
                <a:latin typeface="CCW Precursive 1" panose="03050602040000000000" pitchFamily="66" charset="0"/>
                <a:cs typeface="Arial" panose="020B0604020202020204" pitchFamily="34" charset="0"/>
              </a:rPr>
              <a:t>Vyse</a:t>
            </a:r>
            <a:r>
              <a:rPr lang="en-GB" sz="2000" dirty="0">
                <a:latin typeface="CCW Precursive 1" panose="03050602040000000000" pitchFamily="66" charset="0"/>
                <a:cs typeface="Arial" panose="020B0604020202020204" pitchFamily="34" charset="0"/>
              </a:rPr>
              <a:t>, Mr Pauley</a:t>
            </a:r>
          </a:p>
          <a:p>
            <a:endParaRPr lang="en-GB" sz="2400" dirty="0">
              <a:latin typeface="CCW Precursive 1" panose="03050602040000000000" pitchFamily="66" charset="0"/>
              <a:cs typeface="Arial" panose="020B0604020202020204" pitchFamily="34" charset="0"/>
            </a:endParaRPr>
          </a:p>
        </p:txBody>
      </p:sp>
    </p:spTree>
    <p:extLst>
      <p:ext uri="{BB962C8B-B14F-4D97-AF65-F5344CB8AC3E}">
        <p14:creationId xmlns:p14="http://schemas.microsoft.com/office/powerpoint/2010/main" val="345289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635266" y="250258"/>
            <a:ext cx="9769985" cy="5847755"/>
          </a:xfrm>
          <a:prstGeom prst="rect">
            <a:avLst/>
          </a:prstGeom>
          <a:solidFill>
            <a:schemeClr val="bg1"/>
          </a:solidFill>
          <a:ln w="101600">
            <a:solidFill>
              <a:srgbClr val="FF6600"/>
            </a:solidFill>
          </a:ln>
        </p:spPr>
        <p:txBody>
          <a:bodyPr wrap="square" rtlCol="0">
            <a:spAutoFit/>
          </a:bodyPr>
          <a:lstStyle/>
          <a:p>
            <a:pPr algn="ctr"/>
            <a:endParaRPr lang="en-GB" sz="3600" b="1" dirty="0">
              <a:latin typeface="Letter-join 6" panose="02000805000000020003" pitchFamily="50" charset="0"/>
            </a:endParaRPr>
          </a:p>
          <a:p>
            <a:pPr algn="ctr"/>
            <a:r>
              <a:rPr lang="en-GB" sz="2800" b="1" u="sng" dirty="0">
                <a:latin typeface="CCW Precursive 1" panose="03050602040000000000" pitchFamily="66" charset="0"/>
              </a:rPr>
              <a:t>A Typical Day</a:t>
            </a:r>
          </a:p>
          <a:p>
            <a:pPr algn="ctr"/>
            <a:endParaRPr lang="en-GB" sz="3600" b="1" dirty="0">
              <a:latin typeface="Letter-join 6" panose="02000805000000020003" pitchFamily="50" charset="0"/>
            </a:endParaRPr>
          </a:p>
          <a:p>
            <a:pPr algn="ctr"/>
            <a:endParaRPr lang="en-GB" sz="3600" b="1" dirty="0">
              <a:latin typeface="Letter-join 6" panose="02000805000000020003" pitchFamily="50" charset="0"/>
            </a:endParaRPr>
          </a:p>
          <a:p>
            <a:pPr algn="ctr"/>
            <a:endParaRPr lang="en-GB" sz="3600" b="1" dirty="0">
              <a:latin typeface="Letter-join 6" panose="02000805000000020003" pitchFamily="50" charset="0"/>
            </a:endParaRPr>
          </a:p>
          <a:p>
            <a:pPr algn="ctr"/>
            <a:endParaRPr lang="en-GB" sz="3600" b="1" dirty="0">
              <a:latin typeface="Letter-join 6" panose="02000805000000020003" pitchFamily="50" charset="0"/>
            </a:endParaRPr>
          </a:p>
          <a:p>
            <a:pPr algn="ctr"/>
            <a:endParaRPr lang="en-GB" sz="3600" b="1" dirty="0">
              <a:latin typeface="Letter-join 6" panose="02000805000000020003" pitchFamily="50" charset="0"/>
            </a:endParaRPr>
          </a:p>
          <a:p>
            <a:pPr algn="ctr"/>
            <a:endParaRPr lang="en-GB" sz="3600" b="1" dirty="0">
              <a:latin typeface="Letter-join 6" panose="02000805000000020003" pitchFamily="50" charset="0"/>
            </a:endParaRPr>
          </a:p>
          <a:p>
            <a:pPr marL="0" algn="ctr" rtl="0" eaLnBrk="1" fontAlgn="t" latinLnBrk="0" hangingPunct="1">
              <a:spcBef>
                <a:spcPts val="0"/>
              </a:spcBef>
              <a:spcAft>
                <a:spcPts val="0"/>
              </a:spcAft>
            </a:pPr>
            <a:r>
              <a:rPr lang="en-GB" sz="1800" b="1" i="0" u="none" strike="noStrike" kern="1200" dirty="0">
                <a:solidFill>
                  <a:srgbClr val="FFFFFF"/>
                </a:solidFill>
                <a:effectLst/>
                <a:latin typeface="Letter-join 6" panose="02000805000000020003" pitchFamily="50" charset="0"/>
              </a:rPr>
              <a:t>Time</a:t>
            </a:r>
            <a:endParaRPr lang="en-GB" sz="1800" b="0" i="0" u="none" strike="noStrike" dirty="0">
              <a:effectLst/>
              <a:latin typeface="Arial" panose="020B0604020202020204" pitchFamily="34" charset="0"/>
            </a:endParaRPr>
          </a:p>
          <a:p>
            <a:pPr marL="0" algn="ctr" rtl="0" eaLnBrk="1" fontAlgn="t" latinLnBrk="0" hangingPunct="1">
              <a:spcBef>
                <a:spcPts val="0"/>
              </a:spcBef>
              <a:spcAft>
                <a:spcPts val="0"/>
              </a:spcAft>
            </a:pPr>
            <a:r>
              <a:rPr lang="en-GB" sz="1800" b="1" i="0" u="none" strike="noStrike" kern="1200" dirty="0">
                <a:solidFill>
                  <a:srgbClr val="FFFFFF"/>
                </a:solidFill>
                <a:effectLst/>
                <a:latin typeface="Letter-join 6" panose="02000805000000020003" pitchFamily="50" charset="0"/>
              </a:rPr>
              <a:t>Lesson</a:t>
            </a:r>
            <a:endParaRPr lang="en-GB" sz="1800" b="0" i="0" u="none" strike="noStrike" dirty="0">
              <a:effectLst/>
              <a:latin typeface="Arial" panose="020B0604020202020204" pitchFamily="34" charset="0"/>
            </a:endParaRPr>
          </a:p>
          <a:p>
            <a:pPr marL="0" algn="l" rtl="0" eaLnBrk="1" fontAlgn="t" latinLnBrk="0" hangingPunct="1">
              <a:spcBef>
                <a:spcPts val="0"/>
              </a:spcBef>
              <a:spcAft>
                <a:spcPts val="0"/>
              </a:spcAft>
            </a:pPr>
            <a:endParaRPr lang="en-GB" sz="1800" b="0" i="0" u="none" strike="noStrike" dirty="0">
              <a:effectLst/>
              <a:latin typeface="Arial" panose="020B0604020202020204" pitchFamily="34" charset="0"/>
            </a:endParaRPr>
          </a:p>
          <a:p>
            <a:pPr algn="ctr"/>
            <a:endParaRPr lang="en-GB" sz="3600" dirty="0">
              <a:latin typeface="Letter-join 6" panose="02000805000000020003" pitchFamily="50"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103177375"/>
              </p:ext>
            </p:extLst>
          </p:nvPr>
        </p:nvGraphicFramePr>
        <p:xfrm>
          <a:off x="1246125" y="1550917"/>
          <a:ext cx="8691512" cy="4184720"/>
        </p:xfrm>
        <a:graphic>
          <a:graphicData uri="http://schemas.openxmlformats.org/drawingml/2006/table">
            <a:tbl>
              <a:tblPr firstRow="1" bandRow="1">
                <a:tableStyleId>{5C22544A-7EE6-4342-B048-85BDC9FD1C3A}</a:tableStyleId>
              </a:tblPr>
              <a:tblGrid>
                <a:gridCol w="1828799">
                  <a:extLst>
                    <a:ext uri="{9D8B030D-6E8A-4147-A177-3AD203B41FA5}">
                      <a16:colId xmlns:a16="http://schemas.microsoft.com/office/drawing/2014/main" val="877427759"/>
                    </a:ext>
                  </a:extLst>
                </a:gridCol>
                <a:gridCol w="6862713">
                  <a:extLst>
                    <a:ext uri="{9D8B030D-6E8A-4147-A177-3AD203B41FA5}">
                      <a16:colId xmlns:a16="http://schemas.microsoft.com/office/drawing/2014/main" val="4214049602"/>
                    </a:ext>
                  </a:extLst>
                </a:gridCol>
              </a:tblGrid>
              <a:tr h="418472">
                <a:tc>
                  <a:txBody>
                    <a:bodyPr/>
                    <a:lstStyle/>
                    <a:p>
                      <a:r>
                        <a:rPr lang="en-GB" dirty="0"/>
                        <a:t>Time</a:t>
                      </a:r>
                    </a:p>
                  </a:txBody>
                  <a:tcPr/>
                </a:tc>
                <a:tc>
                  <a:txBody>
                    <a:bodyPr/>
                    <a:lstStyle/>
                    <a:p>
                      <a:r>
                        <a:rPr lang="en-GB" dirty="0"/>
                        <a:t>Subject</a:t>
                      </a:r>
                    </a:p>
                  </a:txBody>
                  <a:tcPr/>
                </a:tc>
                <a:extLst>
                  <a:ext uri="{0D108BD9-81ED-4DB2-BD59-A6C34878D82A}">
                    <a16:rowId xmlns:a16="http://schemas.microsoft.com/office/drawing/2014/main" val="1644318582"/>
                  </a:ext>
                </a:extLst>
              </a:tr>
              <a:tr h="418472">
                <a:tc>
                  <a:txBody>
                    <a:bodyPr/>
                    <a:lstStyle/>
                    <a:p>
                      <a:r>
                        <a:rPr lang="en-GB" dirty="0"/>
                        <a:t>8.45</a:t>
                      </a:r>
                      <a:r>
                        <a:rPr lang="en-GB" baseline="0" dirty="0"/>
                        <a:t> – 9.10am</a:t>
                      </a:r>
                      <a:endParaRPr lang="en-GB" dirty="0"/>
                    </a:p>
                  </a:txBody>
                  <a:tcPr/>
                </a:tc>
                <a:tc>
                  <a:txBody>
                    <a:bodyPr/>
                    <a:lstStyle/>
                    <a:p>
                      <a:r>
                        <a:rPr lang="en-GB" dirty="0"/>
                        <a:t>Registration</a:t>
                      </a:r>
                      <a:r>
                        <a:rPr lang="en-GB" baseline="0" dirty="0"/>
                        <a:t> and early morning work</a:t>
                      </a:r>
                      <a:endParaRPr lang="en-GB" dirty="0"/>
                    </a:p>
                  </a:txBody>
                  <a:tcPr/>
                </a:tc>
                <a:extLst>
                  <a:ext uri="{0D108BD9-81ED-4DB2-BD59-A6C34878D82A}">
                    <a16:rowId xmlns:a16="http://schemas.microsoft.com/office/drawing/2014/main" val="427789240"/>
                  </a:ext>
                </a:extLst>
              </a:tr>
              <a:tr h="418472">
                <a:tc>
                  <a:txBody>
                    <a:bodyPr/>
                    <a:lstStyle/>
                    <a:p>
                      <a:r>
                        <a:rPr lang="en-GB" dirty="0"/>
                        <a:t>9.10 – 9.35am</a:t>
                      </a:r>
                    </a:p>
                  </a:txBody>
                  <a:tcPr/>
                </a:tc>
                <a:tc>
                  <a:txBody>
                    <a:bodyPr/>
                    <a:lstStyle/>
                    <a:p>
                      <a:r>
                        <a:rPr lang="en-GB" dirty="0"/>
                        <a:t>Reading and Phonics</a:t>
                      </a:r>
                    </a:p>
                  </a:txBody>
                  <a:tcPr/>
                </a:tc>
                <a:extLst>
                  <a:ext uri="{0D108BD9-81ED-4DB2-BD59-A6C34878D82A}">
                    <a16:rowId xmlns:a16="http://schemas.microsoft.com/office/drawing/2014/main" val="4232250273"/>
                  </a:ext>
                </a:extLst>
              </a:tr>
              <a:tr h="418472">
                <a:tc>
                  <a:txBody>
                    <a:bodyPr/>
                    <a:lstStyle/>
                    <a:p>
                      <a:r>
                        <a:rPr lang="en-GB" dirty="0"/>
                        <a:t>9.35</a:t>
                      </a:r>
                      <a:r>
                        <a:rPr lang="en-GB" baseline="0" dirty="0"/>
                        <a:t> – 10.45am</a:t>
                      </a:r>
                      <a:endParaRPr lang="en-GB" dirty="0"/>
                    </a:p>
                  </a:txBody>
                  <a:tcPr/>
                </a:tc>
                <a:tc>
                  <a:txBody>
                    <a:bodyPr/>
                    <a:lstStyle/>
                    <a:p>
                      <a:r>
                        <a:rPr lang="en-GB" dirty="0"/>
                        <a:t>English</a:t>
                      </a:r>
                      <a:r>
                        <a:rPr lang="en-GB" baseline="0" dirty="0"/>
                        <a:t> / Mastering Number / Handwriting</a:t>
                      </a:r>
                      <a:endParaRPr lang="en-GB" dirty="0"/>
                    </a:p>
                  </a:txBody>
                  <a:tcPr/>
                </a:tc>
                <a:extLst>
                  <a:ext uri="{0D108BD9-81ED-4DB2-BD59-A6C34878D82A}">
                    <a16:rowId xmlns:a16="http://schemas.microsoft.com/office/drawing/2014/main" val="1474477352"/>
                  </a:ext>
                </a:extLst>
              </a:tr>
              <a:tr h="418472">
                <a:tc>
                  <a:txBody>
                    <a:bodyPr/>
                    <a:lstStyle/>
                    <a:p>
                      <a:r>
                        <a:rPr lang="en-GB" dirty="0"/>
                        <a:t>10.45 – 11.00am</a:t>
                      </a:r>
                    </a:p>
                  </a:txBody>
                  <a:tcPr/>
                </a:tc>
                <a:tc>
                  <a:txBody>
                    <a:bodyPr/>
                    <a:lstStyle/>
                    <a:p>
                      <a:r>
                        <a:rPr lang="en-GB" dirty="0"/>
                        <a:t>Snack</a:t>
                      </a:r>
                      <a:r>
                        <a:rPr lang="en-GB" baseline="0" dirty="0"/>
                        <a:t> and playtime </a:t>
                      </a:r>
                      <a:endParaRPr lang="en-GB" dirty="0"/>
                    </a:p>
                  </a:txBody>
                  <a:tcPr/>
                </a:tc>
                <a:extLst>
                  <a:ext uri="{0D108BD9-81ED-4DB2-BD59-A6C34878D82A}">
                    <a16:rowId xmlns:a16="http://schemas.microsoft.com/office/drawing/2014/main" val="4185991094"/>
                  </a:ext>
                </a:extLst>
              </a:tr>
              <a:tr h="418472">
                <a:tc>
                  <a:txBody>
                    <a:bodyPr/>
                    <a:lstStyle/>
                    <a:p>
                      <a:r>
                        <a:rPr lang="en-GB" dirty="0"/>
                        <a:t>11.00</a:t>
                      </a:r>
                      <a:r>
                        <a:rPr lang="en-GB" baseline="0" dirty="0"/>
                        <a:t> – 12.00pm</a:t>
                      </a:r>
                      <a:endParaRPr lang="en-GB" dirty="0"/>
                    </a:p>
                  </a:txBody>
                  <a:tcPr/>
                </a:tc>
                <a:tc>
                  <a:txBody>
                    <a:bodyPr/>
                    <a:lstStyle/>
                    <a:p>
                      <a:r>
                        <a:rPr lang="en-GB" dirty="0"/>
                        <a:t>Maths</a:t>
                      </a:r>
                    </a:p>
                  </a:txBody>
                  <a:tcPr/>
                </a:tc>
                <a:extLst>
                  <a:ext uri="{0D108BD9-81ED-4DB2-BD59-A6C34878D82A}">
                    <a16:rowId xmlns:a16="http://schemas.microsoft.com/office/drawing/2014/main" val="1382505529"/>
                  </a:ext>
                </a:extLst>
              </a:tr>
              <a:tr h="418472">
                <a:tc>
                  <a:txBody>
                    <a:bodyPr/>
                    <a:lstStyle/>
                    <a:p>
                      <a:r>
                        <a:rPr lang="en-GB" dirty="0"/>
                        <a:t>12.00 – 1.00pm</a:t>
                      </a:r>
                    </a:p>
                  </a:txBody>
                  <a:tcPr/>
                </a:tc>
                <a:tc>
                  <a:txBody>
                    <a:bodyPr/>
                    <a:lstStyle/>
                    <a:p>
                      <a:r>
                        <a:rPr lang="en-GB" dirty="0"/>
                        <a:t>Lunchtime (KS1</a:t>
                      </a:r>
                      <a:r>
                        <a:rPr lang="en-GB" baseline="0" dirty="0"/>
                        <a:t> playground)</a:t>
                      </a:r>
                      <a:endParaRPr lang="en-GB" dirty="0"/>
                    </a:p>
                  </a:txBody>
                  <a:tcPr/>
                </a:tc>
                <a:extLst>
                  <a:ext uri="{0D108BD9-81ED-4DB2-BD59-A6C34878D82A}">
                    <a16:rowId xmlns:a16="http://schemas.microsoft.com/office/drawing/2014/main" val="527712308"/>
                  </a:ext>
                </a:extLst>
              </a:tr>
              <a:tr h="418472">
                <a:tc>
                  <a:txBody>
                    <a:bodyPr/>
                    <a:lstStyle/>
                    <a:p>
                      <a:r>
                        <a:rPr lang="en-GB" dirty="0"/>
                        <a:t>1.00</a:t>
                      </a:r>
                      <a:r>
                        <a:rPr lang="en-GB" baseline="0" dirty="0"/>
                        <a:t> – 1.30pm</a:t>
                      </a:r>
                      <a:endParaRPr lang="en-GB" dirty="0"/>
                    </a:p>
                  </a:txBody>
                  <a:tcPr/>
                </a:tc>
                <a:tc>
                  <a:txBody>
                    <a:bodyPr/>
                    <a:lstStyle/>
                    <a:p>
                      <a:r>
                        <a:rPr lang="en-GB" baseline="0" dirty="0"/>
                        <a:t>Science/DT/Art/History/Geography/ Computing/RE/PSHE</a:t>
                      </a:r>
                      <a:endParaRPr lang="en-GB" dirty="0"/>
                    </a:p>
                  </a:txBody>
                  <a:tcPr/>
                </a:tc>
                <a:extLst>
                  <a:ext uri="{0D108BD9-81ED-4DB2-BD59-A6C34878D82A}">
                    <a16:rowId xmlns:a16="http://schemas.microsoft.com/office/drawing/2014/main" val="1870560443"/>
                  </a:ext>
                </a:extLst>
              </a:tr>
              <a:tr h="418472">
                <a:tc>
                  <a:txBody>
                    <a:bodyPr/>
                    <a:lstStyle/>
                    <a:p>
                      <a:r>
                        <a:rPr lang="en-GB" dirty="0"/>
                        <a:t>1.30 – 2.45pm</a:t>
                      </a:r>
                    </a:p>
                  </a:txBody>
                  <a:tcPr/>
                </a:tc>
                <a:tc>
                  <a:txBody>
                    <a:bodyPr/>
                    <a:lstStyle/>
                    <a:p>
                      <a:r>
                        <a:rPr lang="en-GB" dirty="0"/>
                        <a:t>Playful</a:t>
                      </a:r>
                      <a:r>
                        <a:rPr lang="en-GB" baseline="0" dirty="0"/>
                        <a:t> learning and playtime</a:t>
                      </a:r>
                      <a:endParaRPr lang="en-GB" dirty="0"/>
                    </a:p>
                  </a:txBody>
                  <a:tcPr/>
                </a:tc>
                <a:extLst>
                  <a:ext uri="{0D108BD9-81ED-4DB2-BD59-A6C34878D82A}">
                    <a16:rowId xmlns:a16="http://schemas.microsoft.com/office/drawing/2014/main" val="3172387454"/>
                  </a:ext>
                </a:extLst>
              </a:tr>
              <a:tr h="418472">
                <a:tc>
                  <a:txBody>
                    <a:bodyPr/>
                    <a:lstStyle/>
                    <a:p>
                      <a:r>
                        <a:rPr lang="en-GB" dirty="0"/>
                        <a:t>2.45 – 3.15pm</a:t>
                      </a:r>
                    </a:p>
                  </a:txBody>
                  <a:tcPr/>
                </a:tc>
                <a:tc>
                  <a:txBody>
                    <a:bodyPr/>
                    <a:lstStyle/>
                    <a:p>
                      <a:r>
                        <a:rPr lang="en-GB" dirty="0"/>
                        <a:t>Assembly</a:t>
                      </a:r>
                      <a:r>
                        <a:rPr lang="en-GB" baseline="0" dirty="0"/>
                        <a:t> / Story</a:t>
                      </a:r>
                      <a:endParaRPr lang="en-GB" dirty="0"/>
                    </a:p>
                  </a:txBody>
                  <a:tcPr/>
                </a:tc>
                <a:extLst>
                  <a:ext uri="{0D108BD9-81ED-4DB2-BD59-A6C34878D82A}">
                    <a16:rowId xmlns:a16="http://schemas.microsoft.com/office/drawing/2014/main" val="2198635652"/>
                  </a:ext>
                </a:extLst>
              </a:tr>
            </a:tbl>
          </a:graphicData>
        </a:graphic>
      </p:graphicFrame>
    </p:spTree>
    <p:extLst>
      <p:ext uri="{BB962C8B-B14F-4D97-AF65-F5344CB8AC3E}">
        <p14:creationId xmlns:p14="http://schemas.microsoft.com/office/powerpoint/2010/main" val="110105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519442" y="785882"/>
            <a:ext cx="9358586" cy="4524315"/>
          </a:xfrm>
          <a:prstGeom prst="rect">
            <a:avLst/>
          </a:prstGeom>
          <a:solidFill>
            <a:schemeClr val="bg1"/>
          </a:solidFill>
          <a:ln w="101600">
            <a:solidFill>
              <a:srgbClr val="FF6600"/>
            </a:solidFill>
          </a:ln>
        </p:spPr>
        <p:txBody>
          <a:bodyPr wrap="square" rtlCol="0">
            <a:spAutoFit/>
          </a:bodyPr>
          <a:lstStyle/>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a:p>
            <a:pPr algn="ctr"/>
            <a:endParaRPr lang="en-GB" sz="3200" b="1" dirty="0">
              <a:latin typeface="Letter-join 6" panose="02000805000000020003" pitchFamily="50" charset="0"/>
            </a:endParaRPr>
          </a:p>
        </p:txBody>
      </p:sp>
      <p:pic>
        <p:nvPicPr>
          <p:cNvPr id="15" name="Picture 14">
            <a:extLst>
              <a:ext uri="{FF2B5EF4-FFF2-40B4-BE49-F238E27FC236}">
                <a16:creationId xmlns:a16="http://schemas.microsoft.com/office/drawing/2014/main" id="{ED4B6038-05D9-4C79-8BFA-46EF81D0D75C}"/>
              </a:ext>
            </a:extLst>
          </p:cNvPr>
          <p:cNvPicPr>
            <a:picLocks noChangeAspect="1"/>
          </p:cNvPicPr>
          <p:nvPr/>
        </p:nvPicPr>
        <p:blipFill>
          <a:blip r:embed="rId4"/>
          <a:stretch>
            <a:fillRect/>
          </a:stretch>
        </p:blipFill>
        <p:spPr>
          <a:xfrm>
            <a:off x="274370" y="-25400"/>
            <a:ext cx="9946591" cy="6858000"/>
          </a:xfrm>
          <a:prstGeom prst="rect">
            <a:avLst/>
          </a:prstGeom>
        </p:spPr>
      </p:pic>
    </p:spTree>
    <p:extLst>
      <p:ext uri="{BB962C8B-B14F-4D97-AF65-F5344CB8AC3E}">
        <p14:creationId xmlns:p14="http://schemas.microsoft.com/office/powerpoint/2010/main" val="1067969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197476" y="1332358"/>
            <a:ext cx="8912994" cy="3847207"/>
          </a:xfrm>
          <a:prstGeom prst="rect">
            <a:avLst/>
          </a:prstGeom>
          <a:solidFill>
            <a:schemeClr val="bg1"/>
          </a:solidFill>
          <a:ln w="101600">
            <a:solidFill>
              <a:srgbClr val="FF6600"/>
            </a:solidFill>
          </a:ln>
        </p:spPr>
        <p:txBody>
          <a:bodyPr wrap="square" rtlCol="0">
            <a:spAutoFit/>
          </a:bodyPr>
          <a:lstStyle/>
          <a:p>
            <a:pPr algn="ctr"/>
            <a:endParaRPr lang="en-GB" sz="2000" b="1" dirty="0">
              <a:latin typeface="Letter-join 6" panose="02000805000000020003" pitchFamily="50" charset="0"/>
            </a:endParaRPr>
          </a:p>
          <a:p>
            <a:pPr algn="ctr"/>
            <a:r>
              <a:rPr lang="en-GB" sz="2000" b="1" u="sng" dirty="0">
                <a:latin typeface="CCW Precursive 1" panose="03050602040000000000" pitchFamily="66" charset="0"/>
              </a:rPr>
              <a:t>Phonics</a:t>
            </a:r>
          </a:p>
          <a:p>
            <a:pPr algn="ctr"/>
            <a:endParaRPr lang="en-GB" sz="2000" b="1"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Little </a:t>
            </a:r>
            <a:r>
              <a:rPr lang="en-GB" sz="2000" dirty="0" err="1">
                <a:latin typeface="CCW Precursive 1" panose="03050602040000000000" pitchFamily="66" charset="0"/>
              </a:rPr>
              <a:t>Wandle</a:t>
            </a:r>
            <a:r>
              <a:rPr lang="en-GB" sz="2000" dirty="0">
                <a:latin typeface="CCW Precursive 1" panose="03050602040000000000" pitchFamily="66" charset="0"/>
              </a:rPr>
              <a:t> (government approved scheme).</a:t>
            </a:r>
          </a:p>
          <a:p>
            <a:pPr marL="571500" indent="-571500">
              <a:buFont typeface="Wingdings" panose="05000000000000000000" pitchFamily="2" charset="2"/>
              <a:buChar char="Ø"/>
            </a:pPr>
            <a:r>
              <a:rPr lang="en-GB" sz="2000" dirty="0">
                <a:latin typeface="CCW Precursive 1" panose="03050602040000000000" pitchFamily="66" charset="0"/>
              </a:rPr>
              <a:t>We will have daily phonics lessons.</a:t>
            </a:r>
          </a:p>
          <a:p>
            <a:pPr marL="571500" indent="-571500">
              <a:buFont typeface="Wingdings" panose="05000000000000000000" pitchFamily="2" charset="2"/>
              <a:buChar char="Ø"/>
            </a:pPr>
            <a:r>
              <a:rPr lang="en-GB" sz="2000" dirty="0">
                <a:latin typeface="CCW Precursive 1" panose="03050602040000000000" pitchFamily="66" charset="0"/>
              </a:rPr>
              <a:t>Recap of phase 3 and 4 sounds and then introducing phase 5.</a:t>
            </a:r>
          </a:p>
          <a:p>
            <a:pPr marL="571500" indent="-571500">
              <a:buFont typeface="Wingdings" panose="05000000000000000000" pitchFamily="2" charset="2"/>
              <a:buChar char="Ø"/>
            </a:pPr>
            <a:r>
              <a:rPr lang="en-GB" sz="2000" dirty="0">
                <a:latin typeface="CCW Precursive 1" panose="03050602040000000000" pitchFamily="66" charset="0"/>
              </a:rPr>
              <a:t>Weekly sheet with phonics learning.</a:t>
            </a:r>
          </a:p>
          <a:p>
            <a:pPr marL="571500" indent="-571500">
              <a:buFont typeface="Wingdings" panose="05000000000000000000" pitchFamily="2" charset="2"/>
              <a:buChar char="Ø"/>
            </a:pPr>
            <a:r>
              <a:rPr lang="en-GB" sz="2000" dirty="0">
                <a:latin typeface="CCW Precursive 1" panose="03050602040000000000" pitchFamily="66" charset="0"/>
              </a:rPr>
              <a:t>Year 1 statutory phonics assessment in the summer term.</a:t>
            </a:r>
          </a:p>
          <a:p>
            <a:pPr marL="571500" indent="-571500">
              <a:buFont typeface="Wingdings" panose="05000000000000000000" pitchFamily="2" charset="2"/>
              <a:buChar char="Ø"/>
            </a:pPr>
            <a:r>
              <a:rPr lang="en-GB" sz="2000" b="1" dirty="0">
                <a:latin typeface="CCW Precursive 1" panose="03050602040000000000" pitchFamily="66" charset="0"/>
              </a:rPr>
              <a:t>Little </a:t>
            </a:r>
            <a:r>
              <a:rPr lang="en-GB" sz="2000" b="1" dirty="0" err="1">
                <a:latin typeface="CCW Precursive 1" panose="03050602040000000000" pitchFamily="66" charset="0"/>
              </a:rPr>
              <a:t>Wandle</a:t>
            </a:r>
            <a:r>
              <a:rPr lang="en-GB" sz="2000" b="1" dirty="0">
                <a:latin typeface="CCW Precursive 1" panose="03050602040000000000" pitchFamily="66" charset="0"/>
              </a:rPr>
              <a:t>: </a:t>
            </a:r>
            <a:r>
              <a:rPr lang="en-US" sz="2000" dirty="0">
                <a:hlinkClick r:id="rId4"/>
              </a:rPr>
              <a:t>For parents | Letters and Sounds</a:t>
            </a:r>
            <a:endParaRPr lang="en-US" sz="2000" dirty="0"/>
          </a:p>
          <a:p>
            <a:endParaRPr lang="en-GB" sz="2400" b="1" dirty="0">
              <a:latin typeface="CCW Precursive 1" panose="03050602040000000000" pitchFamily="66" charset="0"/>
            </a:endParaRPr>
          </a:p>
        </p:txBody>
      </p:sp>
    </p:spTree>
    <p:extLst>
      <p:ext uri="{BB962C8B-B14F-4D97-AF65-F5344CB8AC3E}">
        <p14:creationId xmlns:p14="http://schemas.microsoft.com/office/powerpoint/2010/main" val="65481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825C6EE2-C020-4998-BB0A-3B1D06B6C480}"/>
              </a:ext>
            </a:extLst>
          </p:cNvPr>
          <p:cNvPicPr>
            <a:picLocks noChangeAspect="1"/>
          </p:cNvPicPr>
          <p:nvPr/>
        </p:nvPicPr>
        <p:blipFill>
          <a:blip r:embed="rId4"/>
          <a:stretch>
            <a:fillRect/>
          </a:stretch>
        </p:blipFill>
        <p:spPr>
          <a:xfrm>
            <a:off x="3425254" y="0"/>
            <a:ext cx="4858131" cy="6858000"/>
          </a:xfrm>
          <a:prstGeom prst="rect">
            <a:avLst/>
          </a:prstGeom>
        </p:spPr>
      </p:pic>
    </p:spTree>
    <p:extLst>
      <p:ext uri="{BB962C8B-B14F-4D97-AF65-F5344CB8AC3E}">
        <p14:creationId xmlns:p14="http://schemas.microsoft.com/office/powerpoint/2010/main" val="327356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239863" y="672829"/>
            <a:ext cx="8981098" cy="4955203"/>
          </a:xfrm>
          <a:prstGeom prst="rect">
            <a:avLst/>
          </a:prstGeom>
          <a:solidFill>
            <a:schemeClr val="bg1"/>
          </a:solidFill>
          <a:ln w="101600">
            <a:solidFill>
              <a:srgbClr val="FF6600"/>
            </a:solidFill>
          </a:ln>
        </p:spPr>
        <p:txBody>
          <a:bodyPr wrap="square" rtlCol="0">
            <a:spAutoFit/>
          </a:bodyPr>
          <a:lstStyle/>
          <a:p>
            <a:pPr algn="ctr"/>
            <a:endParaRPr lang="en-GB" sz="3600" b="1" dirty="0">
              <a:latin typeface="Letter-join 6" panose="02000805000000020003" pitchFamily="50" charset="0"/>
            </a:endParaRPr>
          </a:p>
          <a:p>
            <a:pPr algn="ctr"/>
            <a:r>
              <a:rPr lang="en-GB" sz="2000" b="1" u="sng" dirty="0">
                <a:latin typeface="CCW Precursive 1" panose="03050602040000000000" pitchFamily="66" charset="0"/>
              </a:rPr>
              <a:t>Reading</a:t>
            </a:r>
            <a:endParaRPr lang="en-GB" sz="2000" b="1"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Little </a:t>
            </a:r>
            <a:r>
              <a:rPr lang="en-GB" sz="2000" dirty="0" err="1">
                <a:latin typeface="CCW Precursive 1" panose="03050602040000000000" pitchFamily="66" charset="0"/>
              </a:rPr>
              <a:t>Wandle</a:t>
            </a:r>
            <a:r>
              <a:rPr lang="en-GB" sz="2000" dirty="0">
                <a:latin typeface="CCW Precursive 1" panose="03050602040000000000" pitchFamily="66" charset="0"/>
              </a:rPr>
              <a:t> scheme</a:t>
            </a:r>
          </a:p>
          <a:p>
            <a:pPr marL="571500" indent="-571500">
              <a:buFont typeface="Wingdings" panose="05000000000000000000" pitchFamily="2" charset="2"/>
              <a:buChar char="Ø"/>
            </a:pPr>
            <a:r>
              <a:rPr lang="en-GB" sz="2000" dirty="0">
                <a:latin typeface="CCW Precursive 1" panose="03050602040000000000" pitchFamily="66" charset="0"/>
              </a:rPr>
              <a:t>3 reading sessions with an adult a week (decoding, prosody, comprehension).</a:t>
            </a:r>
          </a:p>
          <a:p>
            <a:pPr marL="571500" indent="-571500">
              <a:buFont typeface="Wingdings" panose="05000000000000000000" pitchFamily="2" charset="2"/>
              <a:buChar char="Ø"/>
            </a:pPr>
            <a:r>
              <a:rPr lang="en-GB" sz="2000" dirty="0">
                <a:latin typeface="CCW Precursive 1" panose="03050602040000000000" pitchFamily="66" charset="0"/>
              </a:rPr>
              <a:t>Children will bring home a new decodable reading book each week. They should be reading this fluently.</a:t>
            </a:r>
            <a:r>
              <a:rPr lang="en-US" sz="2000" dirty="0">
                <a:latin typeface="CCW Precursive 1" panose="03050602040000000000" pitchFamily="66" charset="0"/>
              </a:rPr>
              <a:t> Please support your child by recording when you read with them in their Reading Record. </a:t>
            </a:r>
            <a:endParaRPr lang="en-GB" sz="2000" dirty="0">
              <a:latin typeface="CCW Precursive 1" panose="03050602040000000000" pitchFamily="66" charset="0"/>
            </a:endParaRPr>
          </a:p>
          <a:p>
            <a:pPr marL="571500" indent="-571500">
              <a:buFont typeface="Wingdings" panose="05000000000000000000" pitchFamily="2" charset="2"/>
              <a:buChar char="Ø"/>
            </a:pPr>
            <a:r>
              <a:rPr lang="en-US" sz="2000" dirty="0">
                <a:latin typeface="CCW Precursive 1" panose="03050602040000000000" pitchFamily="66" charset="0"/>
              </a:rPr>
              <a:t>We would love to have parent readers in school – do stay if you’d like to volunteer!</a:t>
            </a:r>
          </a:p>
          <a:p>
            <a:pPr marL="571500" indent="-571500">
              <a:buFont typeface="Wingdings" panose="05000000000000000000" pitchFamily="2" charset="2"/>
              <a:buChar char="Ø"/>
            </a:pPr>
            <a:r>
              <a:rPr lang="en-US" sz="2000" dirty="0">
                <a:latin typeface="CCW Precursive 1" panose="03050602040000000000" pitchFamily="66" charset="0"/>
              </a:rPr>
              <a:t>We need a librarian for each class – do stay behind if you’d like to volunteer!</a:t>
            </a:r>
          </a:p>
          <a:p>
            <a:pPr marL="571500" indent="-571500">
              <a:buFont typeface="Wingdings" panose="05000000000000000000" pitchFamily="2" charset="2"/>
              <a:buChar char="Ø"/>
            </a:pPr>
            <a:r>
              <a:rPr lang="en-US" sz="2000" dirty="0">
                <a:latin typeface="CCW Precursive 1" panose="03050602040000000000" pitchFamily="66" charset="0"/>
              </a:rPr>
              <a:t>Year 1 is a key year for embedding phase 5 phonics, decoding and automaticity.</a:t>
            </a:r>
          </a:p>
        </p:txBody>
      </p:sp>
    </p:spTree>
    <p:extLst>
      <p:ext uri="{BB962C8B-B14F-4D97-AF65-F5344CB8AC3E}">
        <p14:creationId xmlns:p14="http://schemas.microsoft.com/office/powerpoint/2010/main" val="2333300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659489" y="1122363"/>
            <a:ext cx="8450981" cy="5262979"/>
          </a:xfrm>
          <a:prstGeom prst="rect">
            <a:avLst/>
          </a:prstGeom>
          <a:solidFill>
            <a:schemeClr val="bg1"/>
          </a:solidFill>
          <a:ln w="101600">
            <a:solidFill>
              <a:srgbClr val="FF6600"/>
            </a:solidFill>
          </a:ln>
        </p:spPr>
        <p:txBody>
          <a:bodyPr wrap="square" rtlCol="0">
            <a:spAutoFit/>
          </a:bodyPr>
          <a:lstStyle/>
          <a:p>
            <a:pPr algn="ctr"/>
            <a:endParaRPr lang="en-GB" sz="3600" b="1" dirty="0"/>
          </a:p>
          <a:p>
            <a:pPr algn="ctr"/>
            <a:r>
              <a:rPr lang="en-GB" sz="2000" b="1" u="sng" dirty="0">
                <a:latin typeface="CCW Precursive 1" panose="03050602040000000000" pitchFamily="66" charset="0"/>
              </a:rPr>
              <a:t>English</a:t>
            </a:r>
          </a:p>
          <a:p>
            <a:pPr algn="ctr"/>
            <a:endParaRPr lang="en-GB" sz="2000" b="1" u="sng"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We explore a range of text types (stories and non-fiction).</a:t>
            </a:r>
          </a:p>
          <a:p>
            <a:pPr marL="571500" indent="-571500">
              <a:buFont typeface="Wingdings" panose="05000000000000000000" pitchFamily="2" charset="2"/>
              <a:buChar char="Ø"/>
            </a:pPr>
            <a:r>
              <a:rPr lang="en-GB" sz="2000" dirty="0">
                <a:latin typeface="CCW Precursive 1" panose="03050602040000000000" pitchFamily="66" charset="0"/>
              </a:rPr>
              <a:t>Writing is purposeful with an audience in mind.</a:t>
            </a:r>
          </a:p>
          <a:p>
            <a:pPr marL="571500" indent="-571500">
              <a:buFont typeface="Wingdings" panose="05000000000000000000" pitchFamily="2" charset="2"/>
              <a:buChar char="Ø"/>
            </a:pPr>
            <a:r>
              <a:rPr lang="en-GB" sz="2000" dirty="0">
                <a:latin typeface="CCW Precursive 1" panose="03050602040000000000" pitchFamily="66" charset="0"/>
              </a:rPr>
              <a:t>Oral rehearsal of sentences is key.</a:t>
            </a:r>
          </a:p>
          <a:p>
            <a:pPr marL="571500" indent="-571500">
              <a:buFont typeface="Wingdings" panose="05000000000000000000" pitchFamily="2" charset="2"/>
              <a:buChar char="Ø"/>
            </a:pPr>
            <a:r>
              <a:rPr lang="en-GB" sz="2000" dirty="0">
                <a:latin typeface="CCW Precursive 1" panose="03050602040000000000" pitchFamily="66" charset="0"/>
              </a:rPr>
              <a:t>Year 1 – year of the sentence. Capital letters, full stops, finger spaces, application of phonics (still okay to write words phonetically!)</a:t>
            </a:r>
          </a:p>
          <a:p>
            <a:pPr marL="571500" indent="-571500">
              <a:buFont typeface="Wingdings" panose="05000000000000000000" pitchFamily="2" charset="2"/>
              <a:buChar char="Ø"/>
            </a:pPr>
            <a:r>
              <a:rPr lang="en-GB" sz="2000" dirty="0">
                <a:latin typeface="CCW Precursive 1" panose="03050602040000000000" pitchFamily="66" charset="0"/>
              </a:rPr>
              <a:t>Free writing weekly.</a:t>
            </a:r>
          </a:p>
          <a:p>
            <a:pPr marL="571500" indent="-571500">
              <a:buFont typeface="Wingdings" panose="05000000000000000000" pitchFamily="2" charset="2"/>
              <a:buChar char="Ø"/>
            </a:pPr>
            <a:r>
              <a:rPr lang="en-GB" sz="2000" dirty="0">
                <a:latin typeface="CCW Precursive 1" panose="03050602040000000000" pitchFamily="66" charset="0"/>
              </a:rPr>
              <a:t>SPELLINGS – We are no longer sending spellings home for a weekly spelling quiz – spellings will be practised whole class on Fridays instead.</a:t>
            </a:r>
            <a:endParaRPr lang="en-GB" sz="3600" b="1" dirty="0"/>
          </a:p>
        </p:txBody>
      </p:sp>
    </p:spTree>
    <p:extLst>
      <p:ext uri="{BB962C8B-B14F-4D97-AF65-F5344CB8AC3E}">
        <p14:creationId xmlns:p14="http://schemas.microsoft.com/office/powerpoint/2010/main" val="1475052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DD33-5193-4A52-AF1F-D90775B8FD56}"/>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9F86CFE8-F544-4BCD-A488-84B1D25DAEB3}"/>
              </a:ext>
            </a:extLst>
          </p:cNvPr>
          <p:cNvSpPr>
            <a:spLocks noGrp="1"/>
          </p:cNvSpPr>
          <p:nvPr>
            <p:ph type="subTitle" idx="1"/>
          </p:nvPr>
        </p:nvSpPr>
        <p:spPr/>
        <p:txBody>
          <a:bodyPr/>
          <a:lstStyle/>
          <a:p>
            <a:endParaRPr lang="en-GB"/>
          </a:p>
        </p:txBody>
      </p:sp>
      <p:cxnSp>
        <p:nvCxnSpPr>
          <p:cNvPr id="4" name="Connector: Elbow 3">
            <a:extLst>
              <a:ext uri="{FF2B5EF4-FFF2-40B4-BE49-F238E27FC236}">
                <a16:creationId xmlns:a16="http://schemas.microsoft.com/office/drawing/2014/main" id="{4314DC91-09FD-4970-8257-8CAFCF7B83E8}"/>
              </a:ext>
            </a:extLst>
          </p:cNvPr>
          <p:cNvCxnSpPr>
            <a:cxnSpLocks noGrp="1" noRot="1" noMove="1" noResize="1" noEditPoints="1" noAdjustHandles="1" noChangeArrowheads="1" noChangeShapeType="1"/>
          </p:cNvCxnSpPr>
          <p:nvPr/>
        </p:nvCxnSpPr>
        <p:spPr>
          <a:xfrm rot="5400000">
            <a:off x="-3419475" y="3432175"/>
            <a:ext cx="6851650" cy="12700"/>
          </a:xfrm>
          <a:prstGeom prst="bentConnector3">
            <a:avLst>
              <a:gd name="adj1" fmla="val 51186"/>
            </a:avLst>
          </a:prstGeom>
        </p:spPr>
        <p:style>
          <a:lnRef idx="1">
            <a:schemeClr val="accent1"/>
          </a:lnRef>
          <a:fillRef idx="0">
            <a:schemeClr val="accent1"/>
          </a:fillRef>
          <a:effectRef idx="0">
            <a:schemeClr val="accent1"/>
          </a:effectRef>
          <a:fontRef idx="minor">
            <a:schemeClr val="tx1"/>
          </a:fontRef>
        </p:style>
      </p:cxnSp>
      <p:cxnSp>
        <p:nvCxnSpPr>
          <p:cNvPr id="5" name="Connector: Elbow 4">
            <a:extLst>
              <a:ext uri="{FF2B5EF4-FFF2-40B4-BE49-F238E27FC236}">
                <a16:creationId xmlns:a16="http://schemas.microsoft.com/office/drawing/2014/main" id="{68156965-3DC4-4F0F-B799-8AFDED06A223}"/>
              </a:ext>
            </a:extLst>
          </p:cNvPr>
          <p:cNvCxnSpPr>
            <a:cxnSpLocks noGrp="1" noRot="1" noMove="1" noResize="1" noEditPoints="1" noAdjustHandles="1" noChangeArrowheads="1" noChangeShapeType="1"/>
          </p:cNvCxnSpPr>
          <p:nvPr/>
        </p:nvCxnSpPr>
        <p:spPr>
          <a:xfrm>
            <a:off x="0" y="68580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9FB787E-1FCC-485F-96F4-63768C08C878}"/>
              </a:ext>
            </a:extLst>
          </p:cNvPr>
          <p:cNvSpPr>
            <a:spLocks noGrp="1" noRot="1" noMove="1" noResize="1" noEditPoints="1" noAdjustHandles="1" noChangeArrowheads="1" noChangeShapeType="1"/>
          </p:cNvSpPr>
          <p:nvPr/>
        </p:nvSpPr>
        <p:spPr>
          <a:xfrm>
            <a:off x="38100" y="12700"/>
            <a:ext cx="12174220" cy="6832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ight Triangle 6">
            <a:extLst>
              <a:ext uri="{FF2B5EF4-FFF2-40B4-BE49-F238E27FC236}">
                <a16:creationId xmlns:a16="http://schemas.microsoft.com/office/drawing/2014/main" id="{C86D145B-4119-4E62-BA7E-B0E9185300DA}"/>
              </a:ext>
            </a:extLst>
          </p:cNvPr>
          <p:cNvSpPr>
            <a:spLocks noGrp="1" noRot="1" noMove="1" noResize="1" noEditPoints="1" noAdjustHandles="1" noChangeArrowheads="1" noChangeShapeType="1"/>
          </p:cNvSpPr>
          <p:nvPr/>
        </p:nvSpPr>
        <p:spPr>
          <a:xfrm>
            <a:off x="-21021" y="-6350"/>
            <a:ext cx="7468301" cy="6851650"/>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p:txBody>
      </p:sp>
      <p:pic>
        <p:nvPicPr>
          <p:cNvPr id="8" name="Picture 7" descr="The Bellbird Primary School">
            <a:extLst>
              <a:ext uri="{FF2B5EF4-FFF2-40B4-BE49-F238E27FC236}">
                <a16:creationId xmlns:a16="http://schemas.microsoft.com/office/drawing/2014/main" id="{39D63C58-CE7E-4557-8C41-74340D9AF55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405252" y="4761970"/>
            <a:ext cx="1622777" cy="1947333"/>
          </a:xfrm>
          <a:prstGeom prst="rect">
            <a:avLst/>
          </a:prstGeom>
          <a:noFill/>
          <a:extLst>
            <a:ext uri="{909E8E84-426E-40DD-AFC4-6F175D3DCCD1}">
              <a14:hiddenFill xmlns:a14="http://schemas.microsoft.com/office/drawing/2010/main">
                <a:solidFill>
                  <a:srgbClr val="FFFFFF"/>
                </a:solidFill>
              </a14:hiddenFill>
            </a:ext>
          </a:extLst>
        </p:spPr>
      </p:pic>
      <p:sp>
        <p:nvSpPr>
          <p:cNvPr id="9" name="Freeform: Shape 8">
            <a:extLst>
              <a:ext uri="{FF2B5EF4-FFF2-40B4-BE49-F238E27FC236}">
                <a16:creationId xmlns:a16="http://schemas.microsoft.com/office/drawing/2014/main" id="{EDCE1344-9A0C-4AD4-B049-C95A553206DC}"/>
              </a:ext>
            </a:extLst>
          </p:cNvPr>
          <p:cNvSpPr>
            <a:spLocks noGrp="1" noRot="1" noMove="1" noResize="1" noEditPoints="1" noAdjustHandles="1" noChangeArrowheads="1" noChangeShapeType="1"/>
          </p:cNvSpPr>
          <p:nvPr/>
        </p:nvSpPr>
        <p:spPr>
          <a:xfrm>
            <a:off x="-21021" y="-21022"/>
            <a:ext cx="9680641" cy="5278821"/>
          </a:xfrm>
          <a:custGeom>
            <a:avLst/>
            <a:gdLst>
              <a:gd name="connsiteX0" fmla="*/ 0 w 8544911"/>
              <a:gd name="connsiteY0" fmla="*/ 0 h 4624552"/>
              <a:gd name="connsiteX1" fmla="*/ 5055476 w 8544911"/>
              <a:gd name="connsiteY1" fmla="*/ 4624552 h 4624552"/>
              <a:gd name="connsiteX2" fmla="*/ 8544911 w 8544911"/>
              <a:gd name="connsiteY2" fmla="*/ 0 h 4624552"/>
              <a:gd name="connsiteX3" fmla="*/ 0 w 8544911"/>
              <a:gd name="connsiteY3" fmla="*/ 0 h 4624552"/>
            </a:gdLst>
            <a:ahLst/>
            <a:cxnLst>
              <a:cxn ang="0">
                <a:pos x="connsiteX0" y="connsiteY0"/>
              </a:cxn>
              <a:cxn ang="0">
                <a:pos x="connsiteX1" y="connsiteY1"/>
              </a:cxn>
              <a:cxn ang="0">
                <a:pos x="connsiteX2" y="connsiteY2"/>
              </a:cxn>
              <a:cxn ang="0">
                <a:pos x="connsiteX3" y="connsiteY3"/>
              </a:cxn>
            </a:cxnLst>
            <a:rect l="l" t="t" r="r" b="b"/>
            <a:pathLst>
              <a:path w="8544911" h="4624552">
                <a:moveTo>
                  <a:pt x="0" y="0"/>
                </a:moveTo>
                <a:lnTo>
                  <a:pt x="5055476" y="4624552"/>
                </a:lnTo>
                <a:lnTo>
                  <a:pt x="8544911" y="0"/>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6755E94-7068-4D54-B56E-3DC3308DE7E5}"/>
              </a:ext>
            </a:extLst>
          </p:cNvPr>
          <p:cNvSpPr txBox="1"/>
          <p:nvPr/>
        </p:nvSpPr>
        <p:spPr>
          <a:xfrm>
            <a:off x="1467065" y="1776537"/>
            <a:ext cx="8643405" cy="2985433"/>
          </a:xfrm>
          <a:prstGeom prst="rect">
            <a:avLst/>
          </a:prstGeom>
          <a:solidFill>
            <a:schemeClr val="bg1"/>
          </a:solidFill>
          <a:ln w="101600">
            <a:solidFill>
              <a:srgbClr val="FF6600"/>
            </a:solidFill>
          </a:ln>
        </p:spPr>
        <p:txBody>
          <a:bodyPr wrap="square" rtlCol="0">
            <a:spAutoFit/>
          </a:bodyPr>
          <a:lstStyle/>
          <a:p>
            <a:pPr algn="ctr"/>
            <a:endParaRPr lang="en-GB" sz="2400" b="1" u="sng" dirty="0">
              <a:latin typeface="CCW Precursive 1" panose="03050602040000000000" pitchFamily="66" charset="0"/>
            </a:endParaRPr>
          </a:p>
          <a:p>
            <a:pPr algn="ctr"/>
            <a:r>
              <a:rPr lang="en-GB" sz="2000" b="1" u="sng" dirty="0">
                <a:latin typeface="CCW Precursive 1" panose="03050602040000000000" pitchFamily="66" charset="0"/>
              </a:rPr>
              <a:t>Handwriting</a:t>
            </a:r>
          </a:p>
          <a:p>
            <a:pPr algn="ctr"/>
            <a:endParaRPr lang="en-GB" sz="2000" b="1" dirty="0">
              <a:latin typeface="CCW Precursive 1" panose="03050602040000000000" pitchFamily="66" charset="0"/>
            </a:endParaRPr>
          </a:p>
          <a:p>
            <a:pPr marL="571500" indent="-571500">
              <a:buFont typeface="Wingdings" panose="05000000000000000000" pitchFamily="2" charset="2"/>
              <a:buChar char="Ø"/>
            </a:pPr>
            <a:r>
              <a:rPr lang="en-GB" sz="2000" dirty="0">
                <a:latin typeface="CCW Precursive 1" panose="03050602040000000000" pitchFamily="66" charset="0"/>
              </a:rPr>
              <a:t>Fine motor skills (playdough, threading, sorting small objects, building towers with </a:t>
            </a:r>
            <a:r>
              <a:rPr lang="en-GB" sz="2000" dirty="0" err="1">
                <a:latin typeface="CCW Precursive 1" panose="03050602040000000000" pitchFamily="66" charset="0"/>
              </a:rPr>
              <a:t>lego</a:t>
            </a:r>
            <a:r>
              <a:rPr lang="en-GB" sz="2000" dirty="0">
                <a:latin typeface="CCW Precursive 1" panose="03050602040000000000" pitchFamily="66" charset="0"/>
              </a:rPr>
              <a:t>). </a:t>
            </a:r>
          </a:p>
          <a:p>
            <a:pPr marL="571500" indent="-571500">
              <a:buFont typeface="Wingdings" panose="05000000000000000000" pitchFamily="2" charset="2"/>
              <a:buChar char="Ø"/>
            </a:pPr>
            <a:r>
              <a:rPr lang="en-GB" sz="2000" dirty="0">
                <a:latin typeface="CCW Precursive 1" panose="03050602040000000000" pitchFamily="66" charset="0"/>
              </a:rPr>
              <a:t>Tripod grip</a:t>
            </a:r>
          </a:p>
          <a:p>
            <a:pPr marL="571500" indent="-571500">
              <a:buFont typeface="Wingdings" panose="05000000000000000000" pitchFamily="2" charset="2"/>
              <a:buChar char="Ø"/>
            </a:pPr>
            <a:r>
              <a:rPr lang="en-GB" sz="2000" dirty="0">
                <a:latin typeface="CCW Precursive 1" panose="03050602040000000000" pitchFamily="66" charset="0"/>
              </a:rPr>
              <a:t>Letter formation – curly caterpillars, zigzag monsters, long ladders, one-armed robots.</a:t>
            </a:r>
          </a:p>
          <a:p>
            <a:endParaRPr lang="en-GB" sz="2400" dirty="0">
              <a:latin typeface="CCW Precursive 1" panose="03050602040000000000" pitchFamily="66" charset="0"/>
            </a:endParaRPr>
          </a:p>
        </p:txBody>
      </p:sp>
    </p:spTree>
    <p:extLst>
      <p:ext uri="{BB962C8B-B14F-4D97-AF65-F5344CB8AC3E}">
        <p14:creationId xmlns:p14="http://schemas.microsoft.com/office/powerpoint/2010/main" val="772763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C2003B759CE54D95143C3B1C53EE33" ma:contentTypeVersion="18" ma:contentTypeDescription="Create a new document." ma:contentTypeScope="" ma:versionID="7ddf7c28727158a4cffde42360b570cc">
  <xsd:schema xmlns:xsd="http://www.w3.org/2001/XMLSchema" xmlns:xs="http://www.w3.org/2001/XMLSchema" xmlns:p="http://schemas.microsoft.com/office/2006/metadata/properties" xmlns:ns2="877f4b6c-3e99-4e5f-92c1-2cfa222349bc" xmlns:ns3="6edd0292-6970-4739-a1cd-54958a61999e" targetNamespace="http://schemas.microsoft.com/office/2006/metadata/properties" ma:root="true" ma:fieldsID="b939d9841a6639c01b5b9228f433c4ff" ns2:_="" ns3:_="">
    <xsd:import namespace="877f4b6c-3e99-4e5f-92c1-2cfa222349bc"/>
    <xsd:import namespace="6edd0292-6970-4739-a1cd-54958a61999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7f4b6c-3e99-4e5f-92c1-2cfa222349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72eed17-cc73-4b7a-9080-2a5a44eebbe9"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dd0292-6970-4739-a1cd-54958a61999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95d3296-c0dd-4b9b-8759-0f220e974236}" ma:internalName="TaxCatchAll" ma:showField="CatchAllData" ma:web="6edd0292-6970-4739-a1cd-54958a6199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77f4b6c-3e99-4e5f-92c1-2cfa222349bc">
      <Terms xmlns="http://schemas.microsoft.com/office/infopath/2007/PartnerControls"/>
    </lcf76f155ced4ddcb4097134ff3c332f>
    <TaxCatchAll xmlns="6edd0292-6970-4739-a1cd-54958a61999e" xsi:nil="true"/>
  </documentManagement>
</p:properties>
</file>

<file path=customXml/itemProps1.xml><?xml version="1.0" encoding="utf-8"?>
<ds:datastoreItem xmlns:ds="http://schemas.openxmlformats.org/officeDocument/2006/customXml" ds:itemID="{D97A1D4F-BAE3-442D-8A2D-1E627766A8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7f4b6c-3e99-4e5f-92c1-2cfa222349bc"/>
    <ds:schemaRef ds:uri="6edd0292-6970-4739-a1cd-54958a6199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FB6F91-E18E-4392-B4D0-106A29E3A789}">
  <ds:schemaRefs>
    <ds:schemaRef ds:uri="http://schemas.microsoft.com/sharepoint/v3/contenttype/forms"/>
  </ds:schemaRefs>
</ds:datastoreItem>
</file>

<file path=customXml/itemProps3.xml><?xml version="1.0" encoding="utf-8"?>
<ds:datastoreItem xmlns:ds="http://schemas.openxmlformats.org/officeDocument/2006/customXml" ds:itemID="{FC8AA5B1-1468-424B-B05A-F9A748F32BE0}">
  <ds:schemaRefs>
    <ds:schemaRef ds:uri="http://schemas.microsoft.com/office/2006/metadata/properties"/>
    <ds:schemaRef ds:uri="http://purl.org/dc/dcmitype/"/>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6edd0292-6970-4739-a1cd-54958a61999e"/>
    <ds:schemaRef ds:uri="877f4b6c-3e99-4e5f-92c1-2cfa222349bc"/>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4959</TotalTime>
  <Words>794</Words>
  <Application>Microsoft Office PowerPoint</Application>
  <PresentationFormat>Widescreen</PresentationFormat>
  <Paragraphs>144</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CCW Precursive 1</vt:lpstr>
      <vt:lpstr>Letter-join 6</vt:lpstr>
      <vt:lpstr>Wingdings</vt:lpstr>
      <vt:lpstr>Office Theme</vt:lpstr>
      <vt:lpstr>PowerPoint Presentation</vt:lpstr>
      <vt:lpst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Clayton</dc:creator>
  <cp:lastModifiedBy>T Collins</cp:lastModifiedBy>
  <cp:revision>130</cp:revision>
  <dcterms:created xsi:type="dcterms:W3CDTF">2023-08-09T09:24:57Z</dcterms:created>
  <dcterms:modified xsi:type="dcterms:W3CDTF">2026-09-09T15:51:40Z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0x010100CCC2003B759CE54D95143C3B1C53EE33</vt:lpwstr>
  </property>
  <property fmtid="{D5CDD505-2E9C-101B-9397-08002B2CF9AE}" pid="3" name="MediaServiceImageTags">
    <vt:lpwstr/>
  </property>
</Properties>
</file>